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304" r:id="rId6"/>
    <p:sldId id="294" r:id="rId7"/>
    <p:sldId id="305" r:id="rId8"/>
    <p:sldId id="297" r:id="rId9"/>
    <p:sldId id="299" r:id="rId10"/>
    <p:sldId id="302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Straková" initials="B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43" autoAdjust="0"/>
  </p:normalViewPr>
  <p:slideViewPr>
    <p:cSldViewPr snapToGrid="0" snapToObjects="1">
      <p:cViewPr varScale="1">
        <p:scale>
          <a:sx n="106" d="100"/>
          <a:sy n="106" d="100"/>
        </p:scale>
        <p:origin x="18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28.05.2019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28.05.2019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4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10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8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1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12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13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8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14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5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15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3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3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3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0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5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7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0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4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4496881" cy="306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6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270589" y="6077896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Banská Bystrica</a:t>
            </a:r>
            <a:endParaRPr lang="sk-SK" sz="1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MÁJ 2019</a:t>
            </a:r>
            <a:endParaRPr lang="sk-SK" sz="1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59033" y="4476792"/>
            <a:ext cx="4028536" cy="41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2000" i="1" cap="all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Oprávnenosť výdavkov</a:t>
            </a:r>
          </a:p>
        </p:txBody>
      </p:sp>
    </p:spTree>
    <p:extLst>
      <p:ext uri="{BB962C8B-B14F-4D97-AF65-F5344CB8AC3E}">
        <p14:creationId xmlns:p14="http://schemas.microsoft.com/office/powerpoint/2010/main" val="2485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/>
          </a:bodyPr>
          <a:lstStyle/>
          <a:p>
            <a:pPr algn="l"/>
            <a:r>
              <a:rPr lang="sk-SK" sz="2400" b="1" i="1" cap="smal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Personálne výdavky</a:t>
            </a:r>
            <a:endParaRPr lang="sk-SK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neoprávnené výdavky sa budú považovať výdavky pri obchádzaní Zákonníka práce v prípadoch, ak s jednou a tou istou osobou sa uzatvorí reťazenie pracovnoprávnych vzťahov, napr. najskôr dohoda o vykonaní práce a po vyčerpaní stanoveného rozsahu pracovných hodín (350 hodín) sa uzatvorí ďalší zmluvný vzťah, napr. príkazná zmluva, alebo dohoda o pracovnej činností a pod., pričom vykonávaná činnosť stále javí znaky závislej </a:t>
            </a:r>
            <a:r>
              <a:rPr lang="sk-SK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</a:t>
            </a:r>
          </a:p>
          <a:p>
            <a:pPr algn="just">
              <a:spcAft>
                <a:spcPts val="600"/>
              </a:spcAft>
            </a:pP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 týkajúce sa výkonu práce sú limitované rozsahom práce maximálne 12 hodín/deň za všetky pracovné úväzky osoby kumulatívne</a:t>
            </a: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t. j. za všetky pracovné pomery, dohody o prácach vykonávaných mimo pracovného pomeru a štátnozamestnanecký </a:t>
            </a:r>
            <a:r>
              <a:rPr lang="sk-SK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pomer</a:t>
            </a:r>
          </a:p>
          <a:p>
            <a:pPr algn="just">
              <a:spcAft>
                <a:spcPts val="600"/>
              </a:spcAft>
            </a:pP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výdavkov - </a:t>
            </a:r>
            <a:r>
              <a:rPr lang="sk-SK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sk-SK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áhrada </a:t>
            </a:r>
            <a:r>
              <a:rPr lang="sk-SK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mzdy za práceneschopnosť, ošetrovania člena rodiny a návštevu u </a:t>
            </a:r>
            <a:r>
              <a:rPr lang="sk-SK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lekára</a:t>
            </a:r>
          </a:p>
          <a:p>
            <a:pPr algn="just">
              <a:spcAft>
                <a:spcPts val="600"/>
              </a:spcAft>
            </a:pP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sk-SK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eoprávnenosť výdavkov - </a:t>
            </a:r>
            <a:r>
              <a:rPr lang="sk-SK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doplnkové </a:t>
            </a:r>
            <a:r>
              <a:rPr lang="sk-SK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dôchodkové </a:t>
            </a:r>
            <a:r>
              <a:rPr lang="sk-SK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sporenie, </a:t>
            </a:r>
            <a:r>
              <a:rPr lang="sk-SK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ýdavky </a:t>
            </a:r>
            <a:r>
              <a:rPr lang="sk-SK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odstupné a </a:t>
            </a:r>
            <a:r>
              <a:rPr lang="sk-SK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odchodné, tvorba a použitie sociálneho fondu </a:t>
            </a:r>
            <a:endParaRPr lang="sk-SK" sz="15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87374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Pracovná zmluva 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pracovná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zmluva (</a:t>
            </a:r>
            <a:r>
              <a:rPr lang="sk-SK" sz="1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uvedením špecifikácie pracovnej náplne pre </a:t>
            </a:r>
            <a:r>
              <a:rPr lang="sk-SK" sz="1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projekt/y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platový návrh (vrátane dodatkov), dodatok k pracovnej zmluve v prípade zmeny druhu práce alebo zmeny pracovnej náplne týkajúce sa pracovnej činnosti na projekte, </a:t>
            </a: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pričom pracovná zmluva, resp. jej prílohy obsahujú aj identifikáciu projektu, do ktorého je zamestnanec zapojený,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 výkaz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(príloha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6), 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účtovný doklad k zaúčtovaniu miezd (zúčtovacia a výplatná listina resp. iný obdobný účtovný doklad), 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mzdový list, resp. výplatnú pásku, 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mesačný výkaz poistného a príspevkov do Sociálnej poisťovne,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 preddavkov na poistné na verejné zdravotné poistenie,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prehľad o zrazených a odvedených preddavkoch na daň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87374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Pracovná zmluva 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súhlas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poukazovaním mzdy na účet (príloha č. 8), ak je účet identifikovaný v zmluvnom vzťahu (napr. v pracovnej zmluve), prijímateľ nie je povinný predkladať súhlas s poukazovaním mzdy na účet, 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súhlas dotknutej osoby so spracovaním osobných údajov (príloha č. 36),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sumarizačný hárok – personálne výdavky – platí pre organizácie okrem ŠRO (príloha č. 9), </a:t>
            </a:r>
          </a:p>
          <a:p>
            <a:pPr lvl="1" algn="just"/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prezenčná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listina napr. zo školenia, z porady, pracovného stretnutia, konzultácií atď. (príloha č. 12) – ak relevantné,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87374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Pracovná zmluva 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zápis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 porady, pracovného stretnutia, konzultácií atď. (ak relevantné),</a:t>
            </a: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spôsob výpočtu oprávnenej mzdy – napr. príloha č.  37, resp. 38 (ak relevantné), </a:t>
            </a:r>
            <a:endParaRPr lang="sk-SK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doklad o úhrade - bankový výpis (originál alebo kópia označená pečiatkou a podpisom štatutárneho orgánu prijímateľa) resp. iný doklad dokumentujúci reálnu úhradu - </a:t>
            </a: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je povinný označiť na bankovom výpise úhradu oprávnenej mzdy zamestnancovi a úhradu odvodov vrátane dane z príjmov fyzických </a:t>
            </a:r>
            <a:r>
              <a:rPr lang="sk-SK" sz="1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osôb.</a:t>
            </a:r>
            <a:endParaRPr lang="sk-SK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79747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Dohoda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dohoda o vykonaní práce, resp. iná dohoda v zmysle Zákonníka práce, pričom dohoda, resp. jej prílohy obsahujú </a:t>
            </a: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 identifikáciu projektu, do ktorého je zamestnanec zapojený a opis pracovnej činnosti (t. j. náplň práce) relevantnej pre projekt,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 výkaz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(príloha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6),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prezenčná listina napr. zo školenia, porady, pracovného stretnutia, konzultácií atď. (príloha č. 12) – ak relevantné, 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zápis z porady, z pracovného stretnutia, konzultácií atď. (ak relevantné),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mzdový list, resp. výplatná páska, 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mesačný výkaz poistného a príspevkov do Sociálnej poisťovne,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výkaz preddavkov na poistné na verejné zdravotné poistenie,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prehľad o zrazených a odvedených preddavkoch na daň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79747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Dohoda</a:t>
            </a:r>
          </a:p>
          <a:p>
            <a:pPr lvl="1"/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spôsob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výpočtu oprávnenej mzdy – napr. príloha č. 37, resp. 38 (ak relevantné), 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súhlas s poukazovaním mzdy na účet (príloha č. 8), ak je účet identifikovaný v zmluvnom vzťahu (napr. v dohode), prijímateľ nie je povinný predkladať súhlas s poukazovaním mzdy na účet,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súhlas dotknutej osoby so spracovaním osobných údajov (príloha č. 36),</a:t>
            </a:r>
          </a:p>
          <a:p>
            <a:pPr lvl="1"/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sumarizačný hárok – personálne výdavky – platí pre organizácie okrem ŠRO (príloha č. 9),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79747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Dohoda</a:t>
            </a:r>
          </a:p>
          <a:p>
            <a:pPr lvl="1"/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účtovný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doklad k zaúčtovaniu miezd (zúčtovacia a výplatná listina resp. iný obdobný účtovný doklad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</a:p>
          <a:p>
            <a:pPr lvl="1"/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doklad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 úhrade - bankový výpis (originál alebo kópia označená pečiatkou a podpisom štatutárneho orgánu prijímateľa), výdavkový pokladničný doklad (originál alebo kópia označená pečiatkou a podpisom štatutárneho orgánu prijímateľa), resp. iný doklad dokumentujúci reálnu úhradu - </a:t>
            </a: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je povinný označiť na bankovom výpise úhradu oprávnenej mzdy zamestnancovi a úhradu odvodov vrátane dane z príjmov fyzických </a:t>
            </a:r>
            <a:r>
              <a:rPr lang="sk-SK" sz="1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osôb</a:t>
            </a:r>
            <a:r>
              <a:rPr lang="sk-SK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79747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Štatutárny orgán prijímateľa a riadiaci pracovníci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 štatutárny orgán prijímateľa, resp. splnomocnená osoba na výkon činností štatutárneho orgánu vykonáva popri činnosti štatutárneho orgánu organizácie aj činnosti pre projekt, refundované budú iba výdavky 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pomerne </a:t>
            </a: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podľa skutočne odpracovaného času na projekte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avšak max. do 50 % z celkového pracovného fondu v danom mesiaci vo vzťahu k 100%–</a:t>
            </a:r>
            <a:r>
              <a:rPr lang="sk-SK" sz="15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nému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pracovnému úväzku zamestnanca, ktorý zastáva pozíciu štatutárneho orgánu alebo splnomocnená osoba na výkon činností štatutárneho </a:t>
            </a:r>
            <a:r>
              <a:rPr lang="sk-SK" sz="1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orgánu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Uvedené platí aj v prípade, že štatutárny orgán alebo splnomocnená osoba nemá špecifický pracovný úväzok na výkon činnosti štatutárneho orgánu a to napr. v prípade, že štatutárny orgán je ustanovený do funkcie menovaním bez nároku na odmenu a napr. bez určenia pracovného času </a:t>
            </a: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(týmto je stanovené, že minimálne polovica riadneho pracovného fondu v mesiaci v rámci zodpovedajúcemu 100%-</a:t>
            </a:r>
            <a:r>
              <a:rPr lang="sk-SK" sz="15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nému</a:t>
            </a: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pracovného úväzku je venovaná činnostiam súvisiacim s riadením organizácie)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Rovnako uvedené platí aj v prípadoch, že na účel riadenia organizácie má štatutárny orgán alebo splnomocnená osoba uzatvorený kratší pracovný úväzok ako taký, ktorý zodpovedá minimálne 50%-</a:t>
            </a:r>
            <a:r>
              <a:rPr lang="sk-SK" sz="15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nému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pracovnému úväzku</a:t>
            </a:r>
            <a:endParaRPr lang="sk-SK" sz="15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79747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Štatutárny orgán prijímateľa a riadiaci pracovníci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 vedúci riadiaci pracovník alebo vedúci zamestnanec prijímateľa vykonáva popri riadiacej činnosti v organizácii aj činnosti pre projekt, refundované budú iba výdavky 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pomerne </a:t>
            </a: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podľa skutočne odpracovaného času na projekte,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avšak max. do 80 % z celkového pracovného fondu v danom mesiaci vo vzťahu k 100%–</a:t>
            </a:r>
            <a:r>
              <a:rPr lang="sk-SK" sz="15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nému</a:t>
            </a:r>
            <a:r>
              <a:rPr lang="sk-SK" sz="15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pracovnému úväzku zamestnanca, ktorý zastáva pozíciu riadiaceho pracoviska alebo vedúceho zamestnanca. V uvedených prípadoch treba zohľadniť pomer riadených zamestnancov a ich zapojenie do odborných oprávnených činností v projekte vo vzťahu k riadiacemu pracovníkovi alebo vedúcemu zamestnancovi </a:t>
            </a:r>
            <a:r>
              <a:rPr lang="sk-SK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(napr. ak 2/3 riadených zamestnancov nie sú zapojení do projektu alebo vykonávajú iné ako oprávnené činnosti pre projekt, nemôže byť potom riadiaci pracovník alebo vedúci zamestnanec financovaný v maximálnej intenzite podľa tohto pravidla). V odôvodnených prípadoch, ak ide o vedúceho riadiaceho pracovníka alebo vedúceho zamestnanca, ktorý riadi kolektív na nižšej úrovni hierarchie organizácie, kde sú všetci zamestnanci zapojení v plnej miere do projektu a ktorý vykonáva výhradne činnosti súvisiace s projektom, môže byť takýto zamestnanec financovaný až do výšky 100% svojho riadneho pracovného </a:t>
            </a:r>
            <a:r>
              <a:rPr lang="sk-SK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úväzku</a:t>
            </a:r>
            <a:endParaRPr lang="sk-SK" sz="15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925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Kde sa môžem dozvedieť viac o oprávnených výdavkoch</a:t>
            </a:r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232899" y="110728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Základný rámec - legislatíva EÚ a SR</a:t>
            </a:r>
          </a:p>
          <a:p>
            <a:pPr marL="171450" indent="-171450" algn="l">
              <a:buFontTx/>
              <a:buChar char="-"/>
            </a:pPr>
            <a:endParaRPr lang="sk-S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nariadenie </a:t>
            </a:r>
            <a:r>
              <a:rPr lang="sk-SK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 1303/2013 (všeobecné nariadenie o </a:t>
            </a: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EŠIF)</a:t>
            </a:r>
          </a:p>
          <a:p>
            <a:pPr marL="171450" indent="-171450" algn="l">
              <a:buFontTx/>
              <a:buChar char="-"/>
            </a:pP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nariadenie </a:t>
            </a:r>
            <a:r>
              <a:rPr lang="sk-SK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č.1304/2013 (ESF</a:t>
            </a: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nariadenie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č.1301/2013 (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EFRR)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nariadenie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 966/2012 (o rozpočtových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pravidlách)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292/2014 o príspevku poskytovanom z európskych štrukturálnych a investičných fondov a o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zmene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doplnení niektorých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zákonov v znení neskorších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431/2002 Z. 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 účtovníctve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znení neskorších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357/2015 Z. z. o finančnej kontrole a  audite a o zmene a doplnení niektorých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523/2004 Z. z. o rozpočtových pravidlách verejnej správy a o zmene a doplnení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niektorých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zákonov v znení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neskorších predpisov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343/2015 Z. z. o verejnom obstarávaní a o zmene a doplnení niektorých zákonov v znení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neskorších 	predpisov</a:t>
            </a:r>
            <a:endParaRPr lang="sk-SK" sz="10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Oprávnenosť výdavkov ďalej usmerňuje</a:t>
            </a:r>
          </a:p>
          <a:p>
            <a:pPr marL="171450" indent="-171450" algn="l">
              <a:buFontTx/>
              <a:buChar char="-"/>
            </a:pPr>
            <a:endParaRPr lang="sk-S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 riadenia európskych štrukturálnych a investičných fondov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finančného riadenia štrukturálnych fondov, Kohézneho fondu a Európskeho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námorného a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rybárskeho fondu na programové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obdobie 2014 –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etodický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pokyn CKO č. 4 k číselníku oprávnených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etodický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pokyn CKO č. 6 k pravidlám oprávnenosti pre najčastejšie sa vyskytujúce skupiny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ríručka pre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žiadateľa o nenávratný finančný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príspevok z OP EVS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Usmernenie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riadiaceho orgánu č.5 k oprávnenosti vybraných skupín výdavkov pre PO 2014-2020</a:t>
            </a:r>
          </a:p>
          <a:p>
            <a:pPr marL="171450" indent="-171450" algn="l">
              <a:buFontTx/>
              <a:buChar char="-"/>
            </a:pP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samotná výzva !!!</a:t>
            </a: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41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10000"/>
            </a:pPr>
            <a:endParaRPr lang="sk-SK" sz="16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10000"/>
            </a:pPr>
            <a:r>
              <a:rPr lang="sk-SK" sz="18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Všeobecné ustanovenia pre všetky výdavky projektu:</a:t>
            </a:r>
          </a:p>
          <a:p>
            <a:pPr algn="l">
              <a:buSzPct val="110000"/>
            </a:pPr>
            <a:endParaRPr lang="sk-SK" sz="16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6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 </a:t>
            </a: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súvisieť s realizáciou 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endParaRPr lang="sk-SK"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 </a:t>
            </a: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byť pre dosiahnutie cieľov projektu 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nevyhnutné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endParaRPr lang="sk-SK"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 spĺňať </a:t>
            </a: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 hospodárnosti, efektívnosti, účelnosti a 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účinnosti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endParaRPr lang="sk-SK" sz="18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usia byť podrobne popísané v opise projektu a v komentári rozpočtu projektu</a:t>
            </a: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 smtClean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 smtClean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 smtClean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r>
              <a:rPr lang="sk-SK" sz="1600" dirty="0">
                <a:solidFill>
                  <a:prstClr val="black"/>
                </a:solidFill>
              </a:rPr>
              <a:t>		</a:t>
            </a:r>
            <a:r>
              <a:rPr lang="sk-SK" sz="1600" dirty="0">
                <a:solidFill>
                  <a:prstClr val="black">
                    <a:tint val="75000"/>
                  </a:prstClr>
                </a:solidFill>
              </a:rPr>
              <a:t>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>
                  <a:tint val="75000"/>
                </a:prstClr>
              </a:solidFill>
            </a:endParaRPr>
          </a:p>
          <a:p>
            <a:pPr algn="just"/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87262" y="273201"/>
            <a:ext cx="519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Oprávnené výdavky</a:t>
            </a:r>
            <a:endParaRPr lang="en-US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252383" y="1096743"/>
            <a:ext cx="8559923" cy="427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Oprávneným výdavkom je výdavok:</a:t>
            </a:r>
          </a:p>
          <a:p>
            <a:pPr algn="just"/>
            <a:endParaRPr lang="sk-SK" sz="10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skutočne vynaložený v oprávnenom období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definovanom vo výzve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vynaložený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(existencia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priameho spojenia s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projektom)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schválený RO pre OP EVS a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realizovaný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zmysle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podmienok a pravidiel stanovených vo výzve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nevyhnutný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realizáciu projektu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 vynaložený v súlade s pravidlami OP na oprávnené aktivity, v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súlade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obsahovou stránkou projektu, zodpovedá časovej následnosti aktivít projektu, je plne v súlade s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cieľmi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 a prispieva k dosiahnutiu plánovaných cieľov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preukázaný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doložený faktúrami alebo účtovnými dokladmi rovnocennej dôkaznej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hodnoty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vynaložený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súlade s platnými všeobecne záväznými právnymi predpismi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(napr. zákon o rozpočtových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pravidlách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zákon o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VO, Zákonník práce, Občiansky zákonník a pod.)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primeraný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t. j. zodpovedá obvyklým cenám v danom mieste a čase a zodpovedá potrebám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ktorý spĺňa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hospodárnosti, efektívnosti, účelnosti a účinnosti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časovo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vecne sa neprekrýva a neprekrýva sa ani s inými prostriedkami z verejných zdrojov, tzn. že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je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uplatnený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duplicitne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 dodávky stavebných prác, tovarov a služieb od tretích subjektov bol obstaraný v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súlade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zákonom o VO, s ustanoveniami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zmluvy o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výdavok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ktorý je vynakladaný na účely projektu len čiastočne, je oprávnený len v jeho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alikvotnej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pomernej) časti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prislúchajúcej k danému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/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87262" y="273201"/>
            <a:ext cx="76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cap="smal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sk-SK" sz="2400" b="1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eoprávnené výdavky </a:t>
            </a:r>
            <a:endParaRPr lang="en-US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383940"/>
            <a:ext cx="8750261" cy="391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6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Neoprávnené výdavky </a:t>
            </a:r>
            <a:r>
              <a:rPr lang="sk-SK" sz="12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(čl.13 ods.4 nariadenia </a:t>
            </a:r>
            <a:r>
              <a:rPr lang="sk-SK" sz="12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č.1304/2013</a:t>
            </a:r>
            <a:r>
              <a:rPr lang="sk-SK" sz="12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k-SK" sz="12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čl.69 ods.3 </a:t>
            </a:r>
            <a:r>
              <a:rPr lang="sk-SK" sz="12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nariadenia </a:t>
            </a:r>
            <a:r>
              <a:rPr lang="sk-SK" sz="12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č.1303/2013):</a:t>
            </a:r>
            <a:endParaRPr lang="sk-SK" sz="12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1200" b="1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infraštruktúry, nehnuteľností a pozemkov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úroky 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dlžných 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súm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daň z pridanej hodnoty (DPH) v prípade, že prijímateľ má nárok na jej odpočet na 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vstupe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ýdavky sankčného 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charakteru 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pokuty, penále, vrátane zmluvných, výdavky na trovy konania a pod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 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zrealizované v rozpore so záväznými právnymi predpismi EÚ a SR</a:t>
            </a:r>
            <a:endParaRPr lang="sk-SK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endParaRPr lang="sk-SK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algn="just">
              <a:lnSpc>
                <a:spcPct val="300000"/>
              </a:lnSpc>
            </a:pPr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/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87262" y="273201"/>
            <a:ext cx="76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Odporúčanie pre žiadateľa...</a:t>
            </a:r>
            <a:endParaRPr lang="en-US" sz="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134534"/>
            <a:ext cx="8750261" cy="479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Tx/>
              <a:buChar char="-"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Oprávnené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 sú bližšie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definované v 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príslušnej výzve</a:t>
            </a:r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Oprávnené výdavky deklarované v </a:t>
            </a:r>
            <a:r>
              <a:rPr lang="sk-SK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sú predmetom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odborného hodnotenia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rámci schvaľovacieho procesu </a:t>
            </a:r>
            <a:r>
              <a:rPr lang="sk-SK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Odporúčame žiadateľovi, aby sa pri určovaní aktivít a prislúchajúcich výdavkov uistil, že tieto jednoznačne rešpektujú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 oprávnenosti výdavkov uvedených v príručke a vo 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výzve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 prípade, ak nie je možné jednoznačne odlíšiť oprávnenú a neoprávnenú časť výdavku, bude výdavok v plnej výške uznaný za neoprávnený. </a:t>
            </a:r>
          </a:p>
          <a:p>
            <a:pPr marL="171450" indent="-171450" algn="just">
              <a:buFontTx/>
              <a:buChar char="-"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/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06477" y="227790"/>
            <a:ext cx="76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VEDENIE ÚČTOVNÍCTVA</a:t>
            </a:r>
            <a:endParaRPr lang="en-US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18251" y="1370401"/>
            <a:ext cx="8750261" cy="391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10000"/>
            </a:pPr>
            <a:r>
              <a:rPr lang="sk-SK" sz="1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zmysle § 39 zákona o príspevku z EŠIF prijímateľ a partner, ktorí sú účtovnou jednotkou, účtujú o skutočnostiach týkajúcich sa projektu: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analytických účtoch v členení podľa jednotlivých projektov alebo v analytickej evidencii vedenej v technickej forme v členení podľa jednotlivých projektov bez vytvorenia analytických účtov v členení podľa jednotlivých projektov, ak účtujú v sústave podvojného </a:t>
            </a:r>
            <a:r>
              <a:rPr lang="sk-SK" sz="18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účtovníctva (aj časová oprávnenosť),</a:t>
            </a:r>
            <a:endParaRPr lang="sk-SK" sz="18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účtovných knihách podľa § 15  zákona o účtovníctve so slovným a číselným označením projektu v účtovných zápisoch, ak účtujú v sústave jednoduchého účtovníctva.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x-none" sz="1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Pojem technická forma je definovaný v § 31 ods. 2 písm. b) zákona č. 431/2002 Z. z  o účtovníctve v znení neskorších predpisov.</a:t>
            </a:r>
            <a:endParaRPr lang="sk-SK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algn="l">
              <a:lnSpc>
                <a:spcPct val="300000"/>
              </a:lnSpc>
            </a:pPr>
            <a:endParaRPr lang="sk-SK" sz="1200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algn="just">
              <a:lnSpc>
                <a:spcPct val="300000"/>
              </a:lnSpc>
            </a:pP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>
              <a:solidFill>
                <a:prstClr val="black">
                  <a:tint val="75000"/>
                </a:prstClr>
              </a:solidFill>
            </a:endParaRPr>
          </a:p>
          <a:p>
            <a:pPr algn="just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56273" y="268406"/>
            <a:ext cx="76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VEDENIE ÚČTOVNÍCTVA</a:t>
            </a:r>
            <a:endParaRPr lang="en-US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383940"/>
            <a:ext cx="8750261" cy="391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algn="just">
              <a:lnSpc>
                <a:spcPct val="300000"/>
              </a:lnSpc>
            </a:pPr>
            <a:endParaRPr lang="sk-SK" sz="1200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algn="just">
              <a:lnSpc>
                <a:spcPct val="300000"/>
              </a:lnSpc>
            </a:pP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>
              <a:solidFill>
                <a:prstClr val="black">
                  <a:tint val="75000"/>
                </a:prstClr>
              </a:solidFill>
            </a:endParaRPr>
          </a:p>
          <a:p>
            <a:pPr algn="just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87262" y="1028343"/>
            <a:ext cx="842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vedie účtovné prípady týkajúce sa projektu v syntetickej ako aj v analytickej evidencii účtovníctva, aby bolo možné jednoznačne identifikovať účtovné prípady projektu. V analytickej evidencii prijímateľ účtuje aj o jednotlivých zdrojoch financovania (prostriedky ESF, prostriedky ŠR určeného na </a:t>
            </a:r>
            <a:r>
              <a:rPr lang="sk-SK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 a vlastné zdroje prijímateľa). </a:t>
            </a:r>
            <a:r>
              <a:rPr lang="sk-SK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prípade systému refundácie prijímateľ nevedie evidenciu na úrovni jednotlivých zdrojov financovania, s výnimkou prijatia finančných prostriedkov na základe žiadosti o platbu. Ak prijímateľ účtuje v sústave jednoduchého účtovníctva, jednotlivé účtovné zápisy sú slovne a číselne označené príslušným </a:t>
            </a:r>
            <a:r>
              <a:rPr lang="sk-SK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projektom</a:t>
            </a:r>
            <a:endParaRPr lang="sk-SK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/>
          </a:bodyPr>
          <a:lstStyle/>
          <a:p>
            <a:pPr algn="l"/>
            <a:r>
              <a:rPr lang="sk-SK" sz="2400" b="1" i="1" cap="smal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Personálne výdavky</a:t>
            </a:r>
            <a:endParaRPr lang="sk-SK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základným oprávneným výdavkom v oblasti personálnych výdavkov je celková cena práce (§ 130 ods. 5 Zákonníka práce). Pre personálne výdavky platí, že nesmú presiahnuť výšku obvyklú v danom odbore, čase a mieste a musia byť primerané úlohám a zodpovednostiam osôb zapojených do realizácie projektu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prípade personálnych výdavkov je rešpektované odmeňovanie jednotlivých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pracovných pozícií s ohľadom na predchádzajúcu mzdovú politiku zamestnávateľa</a:t>
            </a: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zamestnanec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 môže vykonávať činnosti uhrádzané z projektu na základe dohôd mimo pracovného pomeru v prípade, ak činnosti, ktoré vykonáva na projekte nie sú totožné s činnosťami, ktoré má v náplni práce vykonávanej na základe pracovnej zmluvy, ako zamestnanec prijímateľa. V opačnom prípade by mal prácu na projekte vykonávať na základe rozšírenej pracovnej zmluvy s dodatkom na výkon prác na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povinný vystavovať príslušnému zamestnancovi iba jednu výplatnú pásku v prípade jedného pracovného pomeru aj za prácu odvedenú v rámci projektu, aj za iné činnosti, ktoré nesúvisia s projektom. Vystavovanie dvoch výplatných pások bude poskytovateľ posudzovať ako obchádzanie, resp. znižovanie odvodových povinností zamestnávateľa, v dôsledku čoho budú dotknuté výdavky považované za neoprávnené. Toto neplatí pre súbežný pracovný </a:t>
            </a: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pomer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práca </a:t>
            </a:r>
            <a:r>
              <a:rPr lang="sk-SK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projekte na plný pracovný úväzok (t. j. ustanovený pracovný čas) a na určitý pracovný čas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56DACCFAFF834185A23D75AF69D834" ma:contentTypeVersion="0" ma:contentTypeDescription="Umožňuje vytvoriť nový dokument." ma:contentTypeScope="" ma:versionID="666955dae70760e6faa535b887c366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1b23ceac873071d642d5069d11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AF5E4-F480-48B6-B518-888E7268F79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DF4D5D-A831-4F5F-B49F-6EC1C816F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06E65D-8FFE-4078-834C-B6F3C71640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942</Words>
  <Application>Microsoft Office PowerPoint</Application>
  <PresentationFormat>Prezentácia na obrazovke (4:3)</PresentationFormat>
  <Paragraphs>209</Paragraphs>
  <Slides>18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Personálne výdavky</vt:lpstr>
      <vt:lpstr>Personálne výdavky</vt:lpstr>
      <vt:lpstr>Dokladovanie personálnych výdavkov</vt:lpstr>
      <vt:lpstr>Dokladovanie personálnych výdavkov</vt:lpstr>
      <vt:lpstr>Dokladovanie personálnych výdavkov</vt:lpstr>
      <vt:lpstr>Dokladovanie personálnych výdavkov</vt:lpstr>
      <vt:lpstr>Dokladovanie personálnych výdavkov</vt:lpstr>
      <vt:lpstr>Dokladovanie personálnych výdavkov</vt:lpstr>
      <vt:lpstr>Štatutárny orgán prijímateľa a riadiaci pracovníci</vt:lpstr>
      <vt:lpstr>Štatutárny orgán prijímateľa a riadiaci pracovníci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autor</cp:lastModifiedBy>
  <cp:revision>221</cp:revision>
  <cp:lastPrinted>2015-01-18T19:48:41Z</cp:lastPrinted>
  <dcterms:created xsi:type="dcterms:W3CDTF">2014-07-22T20:09:34Z</dcterms:created>
  <dcterms:modified xsi:type="dcterms:W3CDTF">2019-05-28T06:19:22Z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0x010100A056DACCFAFF834185A23D75AF69D834</vt:lpwstr>
  </property>
</Properties>
</file>