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23" r:id="rId5"/>
    <p:sldId id="294" r:id="rId6"/>
    <p:sldId id="325" r:id="rId7"/>
    <p:sldId id="337" r:id="rId8"/>
    <p:sldId id="338" r:id="rId9"/>
    <p:sldId id="339" r:id="rId10"/>
    <p:sldId id="326" r:id="rId11"/>
    <p:sldId id="340" r:id="rId12"/>
    <p:sldId id="341" r:id="rId13"/>
    <p:sldId id="342" r:id="rId14"/>
    <p:sldId id="343" r:id="rId15"/>
    <p:sldId id="344" r:id="rId16"/>
    <p:sldId id="328" r:id="rId17"/>
    <p:sldId id="345" r:id="rId18"/>
    <p:sldId id="335" r:id="rId19"/>
    <p:sldId id="34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43" autoAdjust="0"/>
  </p:normalViewPr>
  <p:slideViewPr>
    <p:cSldViewPr snapToGrid="0" snapToObjects="1">
      <p:cViewPr varScale="1">
        <p:scale>
          <a:sx n="106" d="100"/>
          <a:sy n="106" d="100"/>
        </p:scale>
        <p:origin x="18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23.05.2019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23.05.2019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okovania.gov.s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formuj.sk/vyzva/inteligentny-a-lepsi-samospravny-kraj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formuj.sk/casto-kladene-otazky-faq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-2215279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prstClr val="black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9033" y="926421"/>
            <a:ext cx="2687579" cy="223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800" dirty="0" smtClean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1800" dirty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algn="l">
              <a:spcBef>
                <a:spcPts val="0"/>
              </a:spcBef>
            </a:pPr>
            <a:endParaRPr lang="sk-SK" sz="18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algn="l">
              <a:spcBef>
                <a:spcPts val="0"/>
              </a:spcBef>
            </a:pPr>
            <a:r>
              <a:rPr lang="sk-SK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ITUÁ STRANA	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4"/>
              </a:buBlip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533856" y="4000953"/>
            <a:ext cx="438776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b="1" i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Overovanie podmienok poskytnutia príspevku a schvaľovací proces </a:t>
            </a:r>
            <a:r>
              <a:rPr lang="sk-SK" b="1" i="1" cap="all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endParaRPr lang="sk-SK" b="1" i="1" cap="all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7270589" y="6077896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Banská Bystrica</a:t>
            </a:r>
          </a:p>
          <a:p>
            <a:pPr algn="r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MÁJ 2019</a:t>
            </a:r>
            <a:endParaRPr lang="sk-SK" sz="1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626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Podmienky poskytnutia príspevku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15636" y="1377537"/>
            <a:ext cx="8182099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Podmienky, ktoré 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z údajov poskytnutých v rámci </a:t>
            </a:r>
            <a:r>
              <a:rPr lang="sk-SK" sz="1600" b="1" i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jej príloh:</a:t>
            </a:r>
          </a:p>
          <a:p>
            <a:pPr marL="450850" indent="-450850"/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2.2.1 Podmienka, že oprávnené aktivity sú v súlade s oprávnenými aktivitami 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časť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10. časť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 príloha </a:t>
            </a:r>
            <a:r>
              <a:rPr lang="sk-SK" sz="13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 projektu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2 Príručky pre žiadateľa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sk-SK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2.2.2 Podmienka pre poskytnutie  doplnkovej alokácie je, že vykonávané aktivity projektu sú v súlade s rozvojovými iniciatívami Európskej komisie alebo špecifickými prioritami v menej rozvinutých regiónoch SR </a:t>
            </a:r>
            <a:endParaRPr lang="sk-SK" sz="13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kópia </a:t>
            </a: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memoranda alebo obdobného dokumentu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potvrdzujúceho zapojenie subjektu žiadateľa do iniciatívy Európskej komisie pre dobiehajúce regióny </a:t>
            </a:r>
          </a:p>
          <a:p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</a:t>
            </a:r>
            <a:endParaRPr lang="sk-S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uvedený v relevantnom </a:t>
            </a: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uznesení vlády SR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žiadateľ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nepredkladá žiadny dokument.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pre OP EVS si splnenie tejto časti podmienky overí na základe zverejneného Uznesenia č.580/2018 na portáli vlády SR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https://rokovania.gov.sk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 </a:t>
            </a:r>
          </a:p>
          <a:p>
            <a:endParaRPr lang="sk-SK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850" indent="-450850"/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 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Podmienka 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poskytnutia príspevku z hľadiska definovania merateľných ukazovateľov 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časť 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7. časť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/alebo príloha </a:t>
            </a: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 projektu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(Príloha č. 2 Príručky pre žiadateľa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sk-S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626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Podmienky poskytnutia príspevku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15636" y="1377537"/>
            <a:ext cx="81820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Podmienky, ktoré 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z údajov poskytnutých v rámci </a:t>
            </a:r>
            <a:r>
              <a:rPr lang="sk-SK" sz="1600" b="1" i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jej príloh:</a:t>
            </a:r>
          </a:p>
          <a:p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2.4.1 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Podmienka, že výdavky projektu sú oprávnené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3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Rozpočet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(príloha č. 5c Príručky pre žiadateľa), </a:t>
            </a: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analýza predchádzajúcej mzdovej politiky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 zmysle Príručky pre žiadateľa, kapitola 3.2.1 Všeobecné ustanovenia k niektorým typom výdavkov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sk-SK" sz="13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 projektu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13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Prieskumy trhu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dodávku ostatných služieb, obstaranie zásob a softvéru (príloha č. 4 Príručky pre žiadateľa), </a:t>
            </a:r>
            <a:r>
              <a:rPr lang="sk-SK" sz="13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interné predpisy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subjektu žiadateľa súvisiace s reguláciou pracovno-právnych vzťahov a uplatňovaním cestovných náhrad</a:t>
            </a:r>
          </a:p>
          <a:p>
            <a:endParaRPr lang="sk-SK" sz="13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850" indent="-450850"/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2.6 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Podmienka splnenia kritérií pre výber projektov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údajov poskytnutých v rámci </a:t>
            </a:r>
            <a:r>
              <a:rPr lang="sk-SK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jej príloh</a:t>
            </a:r>
          </a:p>
          <a:p>
            <a:endParaRPr lang="sk-SK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850" indent="-450850"/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2.8.3 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Podmienka začatia verejného obstarávania na hlavné aktivity projektu pre projekty, ktorých dodávateľsky realizované hlavné aktivity alebo ich časti (</a:t>
            </a:r>
            <a:r>
              <a:rPr lang="sk-SK" sz="1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t.j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dodanie tovaru alebo poskytnutie služieb a pod.) predstavujú rozsah 10 % a  viac z celkových oprávnených výdavkov hlavných aktivít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3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Rozpočet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 a následne podľa výsledku overí splnenie tejto podmienky na základe 12. časti </a:t>
            </a:r>
            <a:r>
              <a:rPr lang="sk-SK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endParaRPr lang="sk-SK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626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Podmienky poskytnutia príspevku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04701" y="1377536"/>
            <a:ext cx="818209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Podmienky, ktoré 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z údajov poskytnutých v rámci </a:t>
            </a:r>
            <a:r>
              <a:rPr lang="sk-SK" sz="1600" b="1" i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jej príloh:</a:t>
            </a:r>
          </a:p>
          <a:p>
            <a:pPr marL="450850" indent="-450850"/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2.9.1 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Maximálna a minimálna výška 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príspevku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(časť 11.) a </a:t>
            </a: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Rozpočet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(príloha č. 5c Príručky pre žiadateľa o NFP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endParaRPr lang="sk-S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2.9.2 Podmienka poskytnutia príspevku z hľadiska súladu s horizontálnymi 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časti formulára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prílohy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 projektu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(príloha č. 2 Príručky pre žiadateľa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2.9.3 Časová oprávnenosť realizácie projektu </a:t>
            </a:r>
            <a:endParaRPr lang="sk-SK" sz="13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časť a 7. časť formulára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prílohy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Opis projektu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(príloha č. 2 Príručky pre žiadateľa o NFP)</a:t>
            </a:r>
          </a:p>
        </p:txBody>
      </p:sp>
    </p:spTree>
    <p:extLst>
      <p:ext uri="{BB962C8B-B14F-4D97-AF65-F5344CB8AC3E}">
        <p14:creationId xmlns:p14="http://schemas.microsoft.com/office/powerpoint/2010/main" val="20189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803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Overovanie PPP a ďalšie informácie k výzve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75412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99020" y="1337584"/>
            <a:ext cx="78278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Predmetom administratívneho overovania </a:t>
            </a:r>
            <a:r>
              <a:rPr lang="sk-SK" sz="1600" b="1" i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overenie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sk-SK" sz="1600" b="1" i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Doručenia </a:t>
            </a:r>
            <a:r>
              <a:rPr lang="sk-S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riadne, včas a v určenej 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Úplnosť predloženej </a:t>
            </a:r>
            <a:r>
              <a:rPr lang="sk-S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Splnenia podmienok poskytnutia príspevku zadefinovaných vo výzve relevantných pre administratívne overenie.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prípade, ak na základe preskúmania 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jej príloh vzniknú pochybnosti o pravdivosti alebo úplnosti 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alebo jej príloh,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pre OP EVS vyzve žiadateľa na doplnenie neúplných údajov, vysvetlenie nejasností alebo nápravu nepravdivých údajov zaslaním výzvy na doplnenie </a:t>
            </a:r>
            <a:r>
              <a:rPr lang="sk-SK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Lehota na doplnenie údajov na základe výzvy na doplnenie 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nemôže byť kratšia ako 5 pracovných dní. Tento princíp RO pre OP EVS primerane uplatní aj pri overovaní splnenia podmienky doručenia riadne, včas a v určenej forme.</a:t>
            </a:r>
          </a:p>
        </p:txBody>
      </p:sp>
    </p:spTree>
    <p:extLst>
      <p:ext uri="{BB962C8B-B14F-4D97-AF65-F5344CB8AC3E}">
        <p14:creationId xmlns:p14="http://schemas.microsoft.com/office/powerpoint/2010/main" val="4618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803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Overovanie PPP a ďalšie informácie k výzve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75412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99020" y="1337584"/>
            <a:ext cx="782780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Predmetom odborného hodnotenia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ktorá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splnila podmienky administratívneho overenia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Odborné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hodnotenie je vykonávané minimálne dvomi odbornými hodnotiteľmi v totožnom rozsahu. Hodnotitelia posudzujú projekt ako celok, berúc do úvahy údaje a informácie uvedené v 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jej povinných prílohách. Hodnotitelia zaznamenávajú odborné hodnotenie jednotlivých 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hodnotiaceho hárku odborného hodnotenia 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procese odborného hodnotenia nesplní podmienku poskytnutia príspevku „Splnenie kritérií pre výber projektov“ RO pre OP EVS vydá 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rozhodnutie o neschválení </a:t>
            </a:r>
            <a:r>
              <a:rPr lang="sk-SK" sz="1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prípade, že </a:t>
            </a:r>
            <a:r>
              <a:rPr lang="sk-SK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splnila podmienky odborného hodnotenia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 RO pre OP EVS využil možnosť nahradiť niektoré dokumenty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preukazujúce splnenie podmienok poskytnutia príspevku čestným vyhlásením, RO pre OP EVS vyzve pred vydaním rozhodnutia o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žiadateľa na preukázanie splnenia relevantných podmienok poskytnutia príspevku. </a:t>
            </a:r>
            <a:endParaRPr lang="sk-SK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 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 nedoplní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žiadne náležitosti, nedoručí požadované náležitosti ani po opätovne stanovenom termíne alebo v prípade, ak aj po doplnení chýbajúcich náležitostí naďalej pretrvávajú pochybnosti o pravdivosti alebo úplnosti žiadosti, na základe čoho nie je možné overiť splnenie niektorej z podmienok poskytnutia príspevku a rozhodnúť o schválení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pre OP EVS pripraví rozhodnutie o zastavení konania.</a:t>
            </a:r>
          </a:p>
        </p:txBody>
      </p:sp>
    </p:spTree>
    <p:extLst>
      <p:ext uri="{BB962C8B-B14F-4D97-AF65-F5344CB8AC3E}">
        <p14:creationId xmlns:p14="http://schemas.microsoft.com/office/powerpoint/2010/main" val="20005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7277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Vydávanie rozhodnutia a zverejňovanie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41268" y="1461247"/>
            <a:ext cx="8045531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základe skutočností zistených v rámci konania o 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t.j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na základe posúdenia splnenia podmienok poskytnutia príspevku určených vo výzve/vyzvaní, vydá RO pre OP EVS o 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rozhodnutie o schválení;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rozhodnutie o neschválení;</a:t>
            </a: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rozhodnutie o zastavení konania.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2986405" algn="ctr"/>
                <a:tab pos="5972810" algn="r"/>
              </a:tabLs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pre OP EVS vydá rozhodnutie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70 pracovných dní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konečného termínu príslušného posudzovaného časového obdobia vyzvania/výzvy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2986405" algn="ctr"/>
                <a:tab pos="5972810" algn="r"/>
              </a:tabLst>
            </a:pP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lehoty pre RO pre OP EVS na vydanie rozhodnutia pre 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ktorá bola predmetom schvaľovacieho procesu </a:t>
            </a:r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nezapočítava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doba potrebná na predloženie náležitostí zo strany žiadateľa na základe výzvy zaslanej RO pre OP EVS (</a:t>
            </a:r>
            <a:r>
              <a:rPr lang="sk-S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t.j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prerušuje sa v momente zaslania výzvy na doplnenie chýbajúcich náležitostí a začína plynúť momentom doručenia náležitostí na RO pre OP EVS).</a:t>
            </a:r>
          </a:p>
        </p:txBody>
      </p:sp>
    </p:spTree>
    <p:extLst>
      <p:ext uri="{BB962C8B-B14F-4D97-AF65-F5344CB8AC3E}">
        <p14:creationId xmlns:p14="http://schemas.microsoft.com/office/powerpoint/2010/main" val="5030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667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Poskytovanie konzultácií žiadateľom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41268" y="1461247"/>
            <a:ext cx="804553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sk-SK" dirty="0" smtClean="0">
                <a:solidFill>
                  <a:srgbClr val="1C2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plánuje od mesiaca </a:t>
            </a:r>
            <a:r>
              <a:rPr lang="sk-SK" b="1" dirty="0" smtClean="0">
                <a:solidFill>
                  <a:srgbClr val="1C2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jún 2019 </a:t>
            </a:r>
            <a:r>
              <a:rPr lang="sk-SK" dirty="0" smtClean="0">
                <a:solidFill>
                  <a:srgbClr val="1C2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osobné konzultácie a pripomienkovanie </a:t>
            </a:r>
            <a:r>
              <a:rPr lang="sk-SK" dirty="0" err="1" smtClean="0">
                <a:solidFill>
                  <a:srgbClr val="1C2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draftu</a:t>
            </a:r>
            <a:r>
              <a:rPr lang="sk-SK" dirty="0" smtClean="0">
                <a:solidFill>
                  <a:srgbClr val="1C2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dirty="0" err="1" smtClean="0">
                <a:solidFill>
                  <a:srgbClr val="1C2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dirty="0" smtClean="0">
                <a:solidFill>
                  <a:srgbClr val="1C2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jej povinných príloh </a:t>
            </a:r>
            <a:endParaRPr lang="sk-SK" dirty="0" smtClean="0">
              <a:solidFill>
                <a:srgbClr val="1C26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sk-SK" dirty="0" smtClean="0">
                <a:solidFill>
                  <a:srgbClr val="1C2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sk-SK" dirty="0" smtClean="0">
                <a:solidFill>
                  <a:srgbClr val="1C2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jednotlivými žiadateľmi.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sk-SK" dirty="0" smtClean="0">
                <a:solidFill>
                  <a:srgbClr val="1C2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jednotlivých podmienkach osobných konzultácií bude RO informovať žiadateľov prostredníctvom e-mailu zasielaného na kontaktné osoby.</a:t>
            </a:r>
          </a:p>
        </p:txBody>
      </p:sp>
    </p:spTree>
    <p:extLst>
      <p:ext uri="{BB962C8B-B14F-4D97-AF65-F5344CB8AC3E}">
        <p14:creationId xmlns:p14="http://schemas.microsoft.com/office/powerpoint/2010/main" val="3653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7008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Inteligentný a lepší samosprávny kraj</a:t>
            </a: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9953" y="1363649"/>
            <a:ext cx="80682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Výzva OP EVS </a:t>
            </a:r>
            <a:r>
              <a:rPr lang="sk-SK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DOP-PO1-SC1.1-2019-1 je zverejnená na stránke</a:t>
            </a:r>
          </a:p>
          <a:p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http://www.reformuj.sk/vyzva/inteligentny-a-lepsi-samospravny-kraj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Dokumenty na stiahnutie: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Výzva Inteligentný a lepší samosprávny kraj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1 – Formulár </a:t>
            </a:r>
            <a:r>
              <a:rPr lang="sk-S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2 – Príručka pre žiadateľa OP EVS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3 – Zoznam merateľných ukazovateľov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4 – Informácia pre žiadateľov o NFP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5 – Kritériá pre výber projektov OP EVS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6 – Zoznam oprávnených a neoprávnených výdavkov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7 – Usmernenie RO OP EVS č.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8 – Špecifikácia činností a výstupov podľa typov oprávnených aktivít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Príloha č. 9 – Vzor minimálnej náplne koncepcie</a:t>
            </a:r>
          </a:p>
          <a:p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381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Formálne náležitosti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9953" y="1363649"/>
            <a:ext cx="8068235" cy="155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Dĺžka trvania výzvy na predkladanie </a:t>
            </a:r>
            <a:r>
              <a:rPr lang="sk-SK" sz="1600" b="1" i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ŽoNFP</a:t>
            </a:r>
            <a:endParaRPr lang="sk-SK" sz="1600" b="1" i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sk-S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Verdana" panose="020B0604030504040204" pitchFamily="34" charset="0"/>
              <a:buChar char="-"/>
            </a:pPr>
            <a:r>
              <a:rPr lang="sk-SK" sz="1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 výzvy: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uzavretá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Verdana" panose="020B0604030504040204" pitchFamily="34" charset="0"/>
              <a:buChar char="-"/>
            </a:pPr>
            <a:r>
              <a:rPr lang="sk-SK" sz="1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Dátum vyhlásenia: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15.05.2019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Verdana" panose="020B0604030504040204" pitchFamily="34" charset="0"/>
              <a:buChar char="-"/>
            </a:pPr>
            <a:r>
              <a:rPr lang="sk-SK" sz="1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Dátum uzavretia: </a:t>
            </a:r>
            <a:r>
              <a:rPr lang="sk-SK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30.9.2019</a:t>
            </a:r>
          </a:p>
        </p:txBody>
      </p:sp>
    </p:spTree>
    <p:extLst>
      <p:ext uri="{BB962C8B-B14F-4D97-AF65-F5344CB8AC3E}">
        <p14:creationId xmlns:p14="http://schemas.microsoft.com/office/powerpoint/2010/main" val="27869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381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Formálne náležitosti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87263" y="1045030"/>
            <a:ext cx="8837984" cy="486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sk-SK" sz="1600" b="1" i="1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Miesto a spôsob podania </a:t>
            </a:r>
            <a:r>
              <a:rPr lang="sk-SK" sz="1600" b="1" i="1" dirty="0" err="1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600" b="1" i="1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k-SK" sz="1600" b="1" i="1" dirty="0">
              <a:solidFill>
                <a:srgbClr val="1F497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 predkladá </a:t>
            </a:r>
            <a:r>
              <a:rPr lang="sk-S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(príloha č. 1 výzvy) RO pre OP EVS (vrátane príloh stanovených touto výzvou k jednotlivým podmienkam poskytnutia príspevku) elektronicky prostredníctvom verejnej časti ITMS2014+. Po jej odoslaní v systéme ITMS2014+ musí žiadateľ predložiť </a:t>
            </a:r>
            <a:r>
              <a:rPr lang="sk-S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písomnej forme jedným z uvedených spôsobov: </a:t>
            </a:r>
          </a:p>
          <a:p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žiadateľ predkladá pevne zviazanú kompletnú písomnú </a:t>
            </a:r>
            <a:r>
              <a:rPr lang="sk-SK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vytlačenú cez aplikáciu ITMS2014+ vrátane príloh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(spolu s identickou písomnou kópiou originálu </a:t>
            </a:r>
            <a:r>
              <a:rPr lang="sk-S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jej príloh) na adresu pre doručovanie poštových zásielok: </a:t>
            </a:r>
          </a:p>
          <a:p>
            <a:pPr marL="355600"/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Ministerstvo 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vnútra Slovenskej republiky </a:t>
            </a:r>
          </a:p>
          <a:p>
            <a:pPr marL="355600"/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sekcia európskych programov </a:t>
            </a:r>
          </a:p>
          <a:p>
            <a:pPr marL="355600"/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odbor OP EVS </a:t>
            </a:r>
          </a:p>
          <a:p>
            <a:pPr marL="355600"/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Panenská 21 </a:t>
            </a:r>
          </a:p>
          <a:p>
            <a:pPr marL="355600"/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812 82 Bratislava </a:t>
            </a:r>
          </a:p>
          <a:p>
            <a:r>
              <a:rPr lang="sk-S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fyzicky možné doručiť poštou alebo kuriérom, alebo je možné </a:t>
            </a:r>
            <a:r>
              <a:rPr lang="sk-S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podať osobne na vyššie uvedenú adresu do podateľne v pracovné dni v čase od 8:00 do 15:00 hod. </a:t>
            </a:r>
          </a:p>
          <a:p>
            <a:r>
              <a:rPr lang="sk-SK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 </a:t>
            </a:r>
            <a:endParaRPr lang="sk-S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žiadateľ predkladá </a:t>
            </a:r>
            <a:r>
              <a:rPr lang="sk-SK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zmysle zákona č. 305/2013 Z. z. o elektronickej podobe výkonu pôsobnosti orgánov verejnej moci a o zmene a doplnení niektorých zákonov (zákon o e-</a:t>
            </a:r>
            <a:r>
              <a:rPr lang="sk-SK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Governmente</a:t>
            </a:r>
            <a:r>
              <a:rPr lang="sk-SK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elektronicky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Elektronické predloženie </a:t>
            </a:r>
            <a:r>
              <a:rPr lang="sk-S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môže žiadateľ realizovať priamo v prostredí verejnej časti ITMS2014+ alebo prostredníctvom portálu https://www.slovensko.sk s využitím služby "Všeobecná agenda" resp. využitím špecifickej služby " Podania v procese implementácie EŠIF pre programové obdobie 2014-2020“. Ďalšie informácie na https://www.itms2014.sk/faqs?1&amp;tema=38fa22e1-798f-43d7-92bb-62ef747eda14. Pre doručenie do relevantnej elektronickej schránky RO pre OP EVS je potrebné postupne zvoliť za poskytovateľa služby - Ministerstvo vnútra Slovenskej republiky, do poľa značka prijímateľa uviesť - kód výzvy, do poľa predmet - kód </a:t>
            </a:r>
            <a:r>
              <a:rPr lang="sk-S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vygenerovaný ITMS2014+ a do poľa text identifikovať konečného adresáta </a:t>
            </a:r>
            <a:r>
              <a:rPr lang="sk-S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SEP OP EVS (odbor OP EVS). </a:t>
            </a:r>
          </a:p>
        </p:txBody>
      </p:sp>
    </p:spTree>
    <p:extLst>
      <p:ext uri="{BB962C8B-B14F-4D97-AF65-F5344CB8AC3E}">
        <p14:creationId xmlns:p14="http://schemas.microsoft.com/office/powerpoint/2010/main" val="18770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381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Formálne náležitosti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9953" y="1363649"/>
            <a:ext cx="8068235" cy="4499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Predloženie </a:t>
            </a:r>
            <a:r>
              <a:rPr lang="sk-SK" sz="1600" b="1" i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ŽoNFP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včas</a:t>
            </a:r>
            <a:endParaRPr lang="sk-SK" sz="1600" b="1" i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Rozhodujúci je 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dátum podania písomnej formy </a:t>
            </a:r>
            <a:r>
              <a:rPr lang="sk-SK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osobne u poskytovateľa (poskytovateľ o prijatí </a:t>
            </a:r>
            <a:r>
              <a:rPr lang="sk-SK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vystaví žiadateľovi potvrdenie s vyznačeným dátumom prijatia </a:t>
            </a:r>
            <a:r>
              <a:rPr lang="sk-SK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alebo dátum odovzdania na poštovú, resp. inú prepravu (napr. prostredníctvom kuriéra). V prípade elektronického doručenia </a:t>
            </a:r>
            <a:r>
              <a:rPr lang="sk-SK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zmysle zákona o e-</a:t>
            </a:r>
            <a:r>
              <a:rPr lang="sk-SK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Governmente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rozhodujúci dátum podania </a:t>
            </a:r>
            <a:r>
              <a:rPr lang="sk-SK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elektronickej schránky RO. 	</a:t>
            </a:r>
            <a:endParaRPr lang="sk-SK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sk-SK" sz="1600" b="1" i="1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Predloženie </a:t>
            </a:r>
            <a:r>
              <a:rPr lang="sk-SK" sz="1600" b="1" i="1" dirty="0" err="1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ŽoNFP</a:t>
            </a:r>
            <a:r>
              <a:rPr lang="sk-SK" sz="1600" b="1" i="1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riadne</a:t>
            </a:r>
          </a:p>
          <a:p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základe kapitoly 3.2.1.1 Systému riadenia EŠIF poskytovateľ určil tieto podmienky pre riadne doručenie </a:t>
            </a:r>
            <a:r>
              <a:rPr lang="sk-SK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musí byť v písomnej </a:t>
            </a:r>
            <a:r>
              <a:rPr lang="sk-SK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 podpísaná 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štatutárnym orgánom;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musí byť vyplnená v slovenskom jazyku a písmom umožňujúcim rozpoznanie obsahu textu.</a:t>
            </a:r>
            <a:r>
              <a:rPr lang="sk-SK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sk-SK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sk-SK" sz="1600" b="1" i="1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Predloženie </a:t>
            </a:r>
            <a:r>
              <a:rPr lang="sk-SK" sz="1600" b="1" i="1" dirty="0" err="1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ŽoNFP</a:t>
            </a:r>
            <a:r>
              <a:rPr lang="sk-SK" sz="1600" b="1" i="1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určenej forme</a:t>
            </a:r>
          </a:p>
          <a:p>
            <a:r>
              <a:rPr lang="sk-SK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doručená v určenej forme, ak je doručená prostredníctvom verejnej časti ITMS2014+ a zároveň v písomnej forme. </a:t>
            </a:r>
          </a:p>
          <a:p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Elektronické doručenie </a:t>
            </a:r>
            <a:r>
              <a:rPr lang="sk-SK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zmysle zákona o e-</a:t>
            </a:r>
            <a:r>
              <a:rPr lang="sk-SK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Governmente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 považuje za doručenie v písomnej </a:t>
            </a:r>
            <a:r>
              <a:rPr lang="sk-SK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8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381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Formálne náležitosti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538583"/>
            <a:ext cx="8750261" cy="404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2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4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19953" y="1363649"/>
            <a:ext cx="8068235" cy="4574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Kontaktné údaje poskytovateľa a spôsob komunikácie s poskytovateľom</a:t>
            </a:r>
            <a:endParaRPr lang="sk-SK" sz="1600" b="1" i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Komunikácia k výzve môže prebiehať: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písomne 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adrese poskytovateľa </a:t>
            </a:r>
          </a:p>
          <a:p>
            <a:endParaRPr lang="sk-SK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3050"/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Ministerstvo vnútra Slovenskej republiky </a:t>
            </a:r>
          </a:p>
          <a:p>
            <a:pPr marL="273050"/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sekcia európskych programov </a:t>
            </a:r>
          </a:p>
          <a:p>
            <a:pPr marL="273050"/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odbor OP EVS </a:t>
            </a:r>
          </a:p>
          <a:p>
            <a:pPr marL="273050"/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Panenská 21 </a:t>
            </a:r>
          </a:p>
          <a:p>
            <a:pPr marL="273050"/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812 82 Bratislava </a:t>
            </a:r>
            <a:endParaRPr lang="sk-SK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elektronicky </a:t>
            </a:r>
            <a:r>
              <a:rPr lang="pl-PL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e-mailovej adrese: metodika.opevs@minv.sk. </a:t>
            </a:r>
            <a:endParaRPr lang="pl-PL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telefonicky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číslach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02/50945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036,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02/50945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037 v čase od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9:15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sk-S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11:15 </a:t>
            </a:r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každú stredu a v posledných 5 pracovných dní pred dátumom uzavretia výzvy každý deň v pracovnom čase. </a:t>
            </a:r>
            <a:endParaRPr lang="sk-SK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k-SK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pre OP EVS zároveň zverejňuje odpovede na často kladené otázky a ďalšie dôležité informácie na svojom webovom sídle: </a:t>
            </a:r>
            <a:r>
              <a:rPr lang="sk-SK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http://www.reformuj.sk/casto-kladene-otazky-faq</a:t>
            </a:r>
            <a:r>
              <a:rPr lang="sk-SK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/</a:t>
            </a:r>
            <a:r>
              <a:rPr lang="sk-SK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769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626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Podmienky poskytnutia príspevku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15636" y="1377537"/>
            <a:ext cx="81820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Podmienky, ktoré 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nevyžadujú osobitnú </a:t>
            </a:r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prílohu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0850" indent="-450850"/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2.1.1 Oprávnený žiadateľ</a:t>
            </a:r>
          </a:p>
          <a:p>
            <a:pPr marL="450850" indent="-450850"/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2.1.2 Podmienka, že žiadateľ nie je dlžníkom na daniach</a:t>
            </a:r>
          </a:p>
          <a:p>
            <a:pPr marL="450850" indent="-450850"/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2.1.3 Podmienka, že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je dlžníkom poistného na zdravotnom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poistení</a:t>
            </a:r>
          </a:p>
          <a:p>
            <a:pPr marL="450850" indent="-450850"/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2.1.4 Podmienka, že žiadateľ nie je dlžníkom na sociálnom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poistení</a:t>
            </a:r>
          </a:p>
          <a:p>
            <a:pPr marL="450850" indent="-450850"/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2.1.5 Podmienka, že žiadateľ ani jeho štatutárny orgán, ani žiadny člen štatutárneho orgánu, ani osoba splnomocnená zastupovať žiadateľa v konaní o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neboli právoplatne odsúdení za trestný čin korupcie, za trestný čin poškodzovania finančných záujmov ES, za trestný čin legalizácie príjmu z trestnej činnosti, za trestný čin založenia, zosnovania a podporovania zločineckej skupiny alebo za trestný čin machinácií pri verejnom obstarávaní a verejnej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dražbe</a:t>
            </a:r>
          </a:p>
          <a:p>
            <a:pPr marL="450850" indent="-450850"/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2.1.8 Podmienka, že voči žiadateľovi sa nenárokuje vrátenie pomoci na základe rozhodnutia EK, ktorým bola pomoc označená za neoprávnenú a nezlučiteľnú s vnútorným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trhom</a:t>
            </a:r>
          </a:p>
          <a:p>
            <a:pPr marL="450850" indent="-450850"/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2.1.9 Podmienka zákazu vedenia výkonu rozhodnutia voči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žiadateľovi</a:t>
            </a:r>
          </a:p>
          <a:p>
            <a:pPr marL="450850" indent="-450850"/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2.8.1 Neporušenie zákazu nelegálnej práce a nelegálneho zamestnávania žiadateľom </a:t>
            </a:r>
            <a:endParaRPr lang="sk-SK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preukázanie splnenia 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týchto podmienok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poskytnutia príspevku sa vyžaduje čestné vyhlásenie, ktoré je súčasťou 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čestného vyhlásenia v 15. časti  </a:t>
            </a:r>
            <a:r>
              <a:rPr lang="sk-SK" sz="1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RO je oprávnený skontrolovať plnenie tejto podmienky poskytnutia príspevku prostredníctvom relevantných informačných systémov  kedykoľvek počas konania o žiadosti o NFP ako aj v procese monitorovania a kontroly projektov.</a:t>
            </a:r>
            <a:endParaRPr lang="sk-SK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52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626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Podmienky poskytnutia príspevku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15636" y="1377537"/>
            <a:ext cx="81820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Podmienky, ktoré 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overujú na základe predloženej </a:t>
            </a:r>
            <a:r>
              <a:rPr lang="sk-SK" sz="1600" b="1" i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0850" indent="-450850"/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2.2.3 Podmienka, že aktivity projektu nie sú plne ukončené pred podaním </a:t>
            </a:r>
            <a:r>
              <a:rPr lang="sk-SK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endParaRPr lang="sk-SK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850" indent="-450850"/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 	 Oprávnenosť miesta realizácie projektu</a:t>
            </a:r>
          </a:p>
          <a:p>
            <a:endParaRPr lang="sk-SK" dirty="0" smtClean="0"/>
          </a:p>
          <a:p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Podmienky, ktoré 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nepreukazujú samostatnou prílohou:</a:t>
            </a:r>
          </a:p>
          <a:p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2.7 	Spôsob financovania</a:t>
            </a:r>
          </a:p>
          <a:p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2.8.2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týkajúce sa štátnej pomoci alebo vyplývajúce zo schém štátnej pomoci/pomoci de </a:t>
            </a:r>
            <a:r>
              <a:rPr lang="sk-SK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minimis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k-SK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058163" y="156460"/>
            <a:ext cx="626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Podmienky poskytnutia príspevku</a:t>
            </a:r>
            <a:endParaRPr lang="sk-SK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15561" y="911964"/>
            <a:ext cx="7422776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sk-SK" sz="1200" i="1" dirty="0" smtClean="0">
              <a:solidFill>
                <a:srgbClr val="2F5496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15636" y="1377537"/>
            <a:ext cx="81820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Podmienky, ktoré 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z údajov poskytnutých v rámci </a:t>
            </a:r>
            <a:r>
              <a:rPr lang="sk-SK" sz="1600" b="1" i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1600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jej príloh:</a:t>
            </a:r>
          </a:p>
          <a:p>
            <a:pPr marL="450850" indent="-450850"/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2.1.6 Podmienka, že žiadateľ je finančne spôsobilý na spolufinancovanie projektu, </a:t>
            </a:r>
            <a:r>
              <a:rPr lang="sk-SK" sz="1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t.j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preukázateľné zabezpečenie spolufinancovania projektu vo výške určenej vo 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výzve: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sk-SK" sz="13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kópia </a:t>
            </a: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uznesenia zastupiteľstva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(výpis z uznesenia) o schválení výšky požadovaných finančných prostriedkov</a:t>
            </a:r>
          </a:p>
          <a:p>
            <a:pPr marL="450850" indent="-450850"/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</a:t>
            </a:r>
            <a:endParaRPr lang="sk-S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listinná podoba odkazu na zverejnené uznesenia, ak sú uznesenia zastupiteľstva zverejnené na webovom sídle žiadateľa, môže žiadateľ predložiť </a:t>
            </a: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hárok papiera vo formáte A4 s uvedením verejne prístupného odkazu na zverejnený/é dokument/y</a:t>
            </a: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sk-S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sk-SK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2.1.7 </a:t>
            </a:r>
            <a:r>
              <a:rPr lang="sk-SK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Podmienka, že žiadateľ má schválený program rozvoja a príslušnú územnoplánovaciu dokumentáciu v súlade s ustanovením § 7 zákona o podpore regionálneho </a:t>
            </a:r>
            <a:r>
              <a:rPr lang="sk-SK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rozvoja: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kópia uznesenia zastupiteľstva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(výpis z uznesenia) o schválení programu rozvoja obce a príslušnej územnoplánovacej dokumentácie vrátane ich prípadných dodatkov </a:t>
            </a:r>
          </a:p>
          <a:p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alebo</a:t>
            </a:r>
            <a:endParaRPr lang="sk-S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sk-SK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listinná 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podoba odkazu na zverejnené uznesenia, ak sú uznesenia zastupiteľstva zverejnené na webovom sídle žiadateľa, môže žiadateľ predložiť </a:t>
            </a:r>
            <a:r>
              <a:rPr lang="sk-SK" sz="13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hárok papiera vo formáte A4 s uvedením verejne prístupného odkazu na zverejnený/é dokument/y</a:t>
            </a:r>
            <a:r>
              <a:rPr lang="sk-SK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sk-SK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56DACCFAFF834185A23D75AF69D834" ma:contentTypeVersion="0" ma:contentTypeDescription="Umožňuje vytvoriť nový dokument." ma:contentTypeScope="" ma:versionID="666955dae70760e6faa535b887c366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1b23ceac873071d642d5069d11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0F82AD-0E59-47E2-AFE4-3A24383E82E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BF211A-05E2-4D12-BA9B-F16376B2A2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A329-D87A-4473-8990-71AF42457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5014</TotalTime>
  <Words>1733</Words>
  <Application>Microsoft Office PowerPoint</Application>
  <PresentationFormat>Prezentácia na obrazovke (4:3)</PresentationFormat>
  <Paragraphs>238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autor</cp:lastModifiedBy>
  <cp:revision>262</cp:revision>
  <cp:lastPrinted>2015-01-18T19:48:41Z</cp:lastPrinted>
  <dcterms:created xsi:type="dcterms:W3CDTF">2014-07-22T20:09:34Z</dcterms:created>
  <dcterms:modified xsi:type="dcterms:W3CDTF">2019-05-24T13:10:05Z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0x010100A056DACCFAFF834185A23D75AF69D834</vt:lpwstr>
  </property>
</Properties>
</file>