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6"/>
  </p:notesMasterIdLst>
  <p:handoutMasterIdLst>
    <p:handoutMasterId r:id="rId27"/>
  </p:handoutMasterIdLst>
  <p:sldIdLst>
    <p:sldId id="323" r:id="rId8"/>
    <p:sldId id="336" r:id="rId9"/>
    <p:sldId id="337" r:id="rId10"/>
    <p:sldId id="344" r:id="rId11"/>
    <p:sldId id="345" r:id="rId12"/>
    <p:sldId id="339" r:id="rId13"/>
    <p:sldId id="338" r:id="rId14"/>
    <p:sldId id="340" r:id="rId15"/>
    <p:sldId id="341" r:id="rId16"/>
    <p:sldId id="342" r:id="rId17"/>
    <p:sldId id="347" r:id="rId18"/>
    <p:sldId id="348" r:id="rId19"/>
    <p:sldId id="349" r:id="rId20"/>
    <p:sldId id="350" r:id="rId21"/>
    <p:sldId id="351" r:id="rId22"/>
    <p:sldId id="343" r:id="rId23"/>
    <p:sldId id="346" r:id="rId24"/>
    <p:sldId id="33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643" autoAdjust="0"/>
  </p:normalViewPr>
  <p:slideViewPr>
    <p:cSldViewPr snapToGrid="0" snapToObjects="1">
      <p:cViewPr varScale="1">
        <p:scale>
          <a:sx n="106" d="100"/>
          <a:sy n="106" d="100"/>
        </p:scale>
        <p:origin x="18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6. 2. 2020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6. 2. 2020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12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1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13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91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14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33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15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97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16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95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18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4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2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8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3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1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6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7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4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8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7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9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10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5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62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71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03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3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9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8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6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4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0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28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9013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06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7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47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20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94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06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32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32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88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3696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09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21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26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07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28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11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78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37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0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3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4122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60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37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85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33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3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67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92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37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1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5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60892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69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83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48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04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64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93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76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44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87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9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9346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86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198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186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200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510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57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080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36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20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1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66949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3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376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66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538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15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3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38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0309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2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5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1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6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onitorovanie.opevs@minv.sk" TargetMode="External"/><Relationship Id="rId4" Type="http://schemas.openxmlformats.org/officeDocument/2006/relationships/hyperlink" Target="mailto:metodika.opevs@minv.s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-2215279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prstClr val="black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9033" y="926421"/>
            <a:ext cx="2687579" cy="223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800" i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</a:t>
            </a:r>
            <a:r>
              <a:rPr lang="sk-SK" sz="1800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algn="l">
              <a:spcBef>
                <a:spcPts val="0"/>
              </a:spcBef>
            </a:pPr>
            <a:endParaRPr lang="sk-SK" sz="18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algn="l">
              <a:spcBef>
                <a:spcPts val="0"/>
              </a:spcBef>
            </a:pPr>
            <a:r>
              <a:rPr lang="sk-SK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  <a:endParaRPr lang="sk-SK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algn="just"/>
            <a:r>
              <a:rPr lang="sk-SK" sz="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ITUÁ STRANA	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4"/>
              </a:buBlip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533856" y="4417865"/>
            <a:ext cx="4387768" cy="1196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sz="1600" b="1" i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Podpora </a:t>
            </a:r>
            <a:r>
              <a:rPr lang="sk-SK" sz="1600" b="1" i="1" cap="al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koordinačných a implementačných kapacít regionálneho rozvoja miestnej samosprávy</a:t>
            </a:r>
          </a:p>
        </p:txBody>
      </p:sp>
    </p:spTree>
    <p:extLst>
      <p:ext uri="{BB962C8B-B14F-4D97-AF65-F5344CB8AC3E}">
        <p14:creationId xmlns:p14="http://schemas.microsoft.com/office/powerpoint/2010/main" val="24850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750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Podpora koordinačných a implementačných kapacít regionálneho rozvoja miestnej samosprávy</a:t>
            </a:r>
          </a:p>
        </p:txBody>
      </p:sp>
      <p:sp>
        <p:nvSpPr>
          <p:cNvPr id="3" name="Obdĺžnik 2"/>
          <p:cNvSpPr/>
          <p:nvPr/>
        </p:nvSpPr>
        <p:spPr>
          <a:xfrm>
            <a:off x="232913" y="1266412"/>
            <a:ext cx="8765959" cy="669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ctr">
              <a:lnSpc>
                <a:spcPct val="150000"/>
              </a:lnSpc>
            </a:pPr>
            <a:r>
              <a:rPr lang="pl-PL" sz="2000" b="1" i="1" dirty="0">
                <a:solidFill>
                  <a:schemeClr val="accent5">
                    <a:lumMod val="50000"/>
                  </a:schemeClr>
                </a:solidFill>
              </a:rPr>
              <a:t>Finančné riadenie </a:t>
            </a:r>
            <a:r>
              <a:rPr lang="pl-PL" sz="2000" b="1" i="1" dirty="0" smtClean="0">
                <a:solidFill>
                  <a:schemeClr val="accent5">
                    <a:lumMod val="50000"/>
                  </a:schemeClr>
                </a:solidFill>
              </a:rPr>
              <a:t>projektu</a:t>
            </a:r>
            <a:endParaRPr lang="pl-PL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sk-SK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Vypracovanie rozpočtu projektu </a:t>
            </a:r>
          </a:p>
          <a:p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15000"/>
              </a:lnSpc>
            </a:pP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Oprávnené výdavky projektu:</a:t>
            </a:r>
          </a:p>
          <a:p>
            <a:pPr lvl="1" indent="-285750">
              <a:lnSpc>
                <a:spcPct val="115000"/>
              </a:lnSpc>
              <a:buFontTx/>
              <a:buChar char="-"/>
            </a:pPr>
            <a:endParaRPr lang="pl-PL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mzdové výdavky na odborný personál žiadateľa a partnera/-ov (v rámci realizácie oprávnených aktivít projektu ako priameho nákladu tvoriaceho bázu pre výpočet paušálnej sadzby)</a:t>
            </a:r>
          </a:p>
          <a:p>
            <a:pPr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paušálna sadzba vo výške 40,00% na ostatné výdavky projekt</a:t>
            </a:r>
          </a:p>
          <a:p>
            <a:pPr lvl="1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pl-PL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1">
              <a:lnSpc>
                <a:spcPct val="115000"/>
              </a:lnSpc>
            </a:pP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Mzdové výdavky projektu za idborný personál sú kreované v súlade s Usmernením RO pre OP EVS č.5 k oprávnenosti vybraných skupín výdavkov pre PO 2014 – 2020 (príloha č.7 Výzvy)</a:t>
            </a:r>
          </a:p>
          <a:p>
            <a:endParaRPr lang="sk-SK" sz="1400" b="1" dirty="0" smtClean="0">
              <a:solidFill>
                <a:srgbClr val="1F497D"/>
              </a:solidFill>
            </a:endParaRPr>
          </a:p>
          <a:p>
            <a:r>
              <a:rPr lang="sk-SK" sz="1400" b="1" dirty="0">
                <a:solidFill>
                  <a:srgbClr val="1F497D"/>
                </a:solidFill>
              </a:rPr>
              <a:t> </a:t>
            </a:r>
            <a:r>
              <a:rPr lang="sk-SK" sz="1400" b="1" dirty="0" smtClean="0">
                <a:solidFill>
                  <a:srgbClr val="1F497D"/>
                </a:solidFill>
              </a:rPr>
              <a:t>           </a:t>
            </a:r>
            <a:endParaRPr lang="sk-SK" sz="1400" b="1" dirty="0">
              <a:solidFill>
                <a:srgbClr val="1F497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1400" b="1" i="1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400" b="1" i="1" dirty="0" smtClean="0">
              <a:solidFill>
                <a:srgbClr val="1F497D"/>
              </a:solidFill>
            </a:endParaRPr>
          </a:p>
          <a:p>
            <a:endParaRPr lang="sk-SK" sz="1400" b="1" i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pPr marL="342900" indent="-342900">
              <a:buAutoNum type="arabicPeriod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>
              <a:solidFill>
                <a:srgbClr val="1F497D"/>
              </a:solidFill>
            </a:endParaRPr>
          </a:p>
          <a:p>
            <a:r>
              <a:rPr lang="pl-PL" sz="1400" b="1" i="1" dirty="0" smtClean="0">
                <a:solidFill>
                  <a:srgbClr val="1F497D"/>
                </a:solidFill>
              </a:rPr>
              <a:t>      </a:t>
            </a:r>
          </a:p>
          <a:p>
            <a:endParaRPr lang="pl-PL" sz="14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Personálne výdavky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základným oprávneným výdavkom v oblasti personálnych výdavkov je celková cena práce (§ 130 ods. 5 Zákonníka práce). Pre personálne výdavky platí, že nesmú presiahnuť výšku obvyklú v danom odbore, čase a mieste a musia byť primerané úlohám a zodpovednostiam osôb zapojených do realizácie projektu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prípade personálnych výdavkov je rešpektované odmeňovanie jednotlivých pracovných pozícií s ohľadom na predchádzajúcu mzdovú politiku zamestnávateľa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 </a:t>
            </a: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štatutárny orgán prijímateľa, resp. vedúci riadiaci pracovník vykonáva popri svojej hlavnej pracovnej činnosti pre organizáciu aj činnosti pre projekt, refundované budú iba výdavky </a:t>
            </a:r>
            <a:r>
              <a:rPr lang="sk-SK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pomerne </a:t>
            </a: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podľa skutočne odpracovaného času na projekte</a:t>
            </a:r>
            <a:r>
              <a:rPr lang="sk-SK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avšak max. 50 </a:t>
            </a:r>
            <a:r>
              <a:rPr lang="sk-SK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lang="sk-S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celkového pracovného fondu v danom mesiaci vo vzťahu k 100%–</a:t>
            </a:r>
            <a:r>
              <a:rPr lang="sk-SK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nému</a:t>
            </a: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pracovnému úväzku, ktorý zastáva pozíciu riadiaceho pracovníka alebo štatutárneho orgánu</a:t>
            </a:r>
            <a:r>
              <a:rPr lang="sk-S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prípade pracovného výkazu štatutárneho orgánu prijímateľa podpisuje pracovný výkaz orgán v zmysle osobitného predpisu alebo iná osoba/osoby tak, aby nedošlo k strate kontrolného prostredia a aby vykonanie práce bolo nespochybniteľné (napr. prácu preberú 2 riadiaci zamestnanci projektového tímu, napr. projektový manažér a finančný manažér</a:t>
            </a: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sk-SK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sk-SK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Personálne výdavky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/>
          </a:bodyPr>
          <a:lstStyle/>
          <a:p>
            <a:pPr algn="just"/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amestnanec </a:t>
            </a: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prijímateľa môže vykonávať činnosti uhrádzané z projektu na základe dohôd mimo pracovného pomeru v prípade, ak činnosti, ktoré vykonáva na projekte nie sú totožné s činnosťami, ktoré má v náplni práce vykonávanej na základe pracovnej zmluvy, ako zamestnanec prijímateľa. V opačnom prípade by mal prácu na projekte vykonávať na základe rozšírenej pracovnej zmluvy s dodatkom na výkon prác na </a:t>
            </a: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projekte</a:t>
            </a:r>
          </a:p>
          <a:p>
            <a:pPr algn="just"/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rijímateľ </a:t>
            </a: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povinný vystavovať príslušnému zamestnancovi iba jednu výplatnú pásku v prípade jedného služobného/pracovného pomeru aj za prácu odvedenú v rámci projektu, aj za iné činnosti, ktoré nesúvisia s projektom. Vystavovanie dvoch výplatných pások bude poskytovateľ posudzovať ako obchádzanie, resp. znižovanie odvodových povinností zamestnávateľa, v dôsledku čoho budú dotknuté výdavky považované za neoprávnené. Toto neplatí pre súbežný pracovný </a:t>
            </a: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pomer</a:t>
            </a:r>
          </a:p>
          <a:p>
            <a:pPr algn="just"/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ráca na projekte na plný pracovný úväzok (t. j. ustanovený pracovný čas) a na určitý pracovný čas </a:t>
            </a:r>
            <a:endParaRPr lang="sk-SK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sk-SK" sz="1800" i="1" dirty="0"/>
          </a:p>
          <a:p>
            <a:endParaRPr lang="sk-SK" sz="1800" i="1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Personálne výdavky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neoprávnené výdavky sa budú považovať výdavky pri obchádzaní Zákonníka práce v prípadoch, ak s jednou a tou istou osobou sa uzatvorí reťazenie pracovnoprávnych vzťahov, napr. najskôr dohoda o vykonaní práce a po vyčerpaní stanoveného rozsahu pracovných hodín (350 hodín) sa uzatvorí ďalší zmluvný vzťah, napr. príkazná zmluva, alebo dohoda o pracovnej činností a pod., pričom vykonávaná činnosť stále javí znaky závislej </a:t>
            </a: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práce</a:t>
            </a:r>
          </a:p>
          <a:p>
            <a:pPr algn="just">
              <a:spcAft>
                <a:spcPts val="600"/>
              </a:spcAft>
            </a:pPr>
            <a:r>
              <a:rPr lang="sk-SK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výdavky týkajúce sa výkonu práce sú limitované rozsahom práce maximálne 12 hodín/deň za všetky pracovné úväzky osoby kumulatívne</a:t>
            </a: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t. j. za všetky pracovné pomery, dohody o prácach vykonávaných mimo pracovného pomeru a štátnozamestnanecký </a:t>
            </a: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pomer</a:t>
            </a:r>
          </a:p>
          <a:p>
            <a:pPr algn="just">
              <a:spcAft>
                <a:spcPts val="600"/>
              </a:spcAft>
            </a:pPr>
            <a:r>
              <a:rPr lang="sk-S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sk-SK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právnenosť výdavkov - </a:t>
            </a: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sk-S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áhrada </a:t>
            </a: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mzdy za práceneschopnosť, ošetrovania člena rodiny a návštevu u </a:t>
            </a:r>
            <a:r>
              <a:rPr lang="sk-S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lekára, </a:t>
            </a: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sk-S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oplnkové </a:t>
            </a: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dôchodkové </a:t>
            </a:r>
            <a:r>
              <a:rPr lang="sk-S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sporenie, </a:t>
            </a: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sk-S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ýdavky </a:t>
            </a: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odstupné a </a:t>
            </a:r>
            <a:r>
              <a:rPr lang="sk-S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odchodné, tvorba a použitie sociálneho fondu </a:t>
            </a:r>
            <a:endParaRPr lang="sk-SK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87374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Dokladovanie personálnych výdavkov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k-SK" b="1" i="1" dirty="0">
                <a:solidFill>
                  <a:schemeClr val="accent1">
                    <a:lumMod val="50000"/>
                  </a:schemeClr>
                </a:solidFill>
              </a:rPr>
              <a:t>Pracovná </a:t>
            </a:r>
            <a:r>
              <a:rPr lang="sk-SK" b="1" i="1" dirty="0" smtClean="0">
                <a:solidFill>
                  <a:schemeClr val="accent1">
                    <a:lumMod val="50000"/>
                  </a:schemeClr>
                </a:solidFill>
              </a:rPr>
              <a:t>zmluva</a:t>
            </a:r>
            <a:endParaRPr lang="sk-SK" sz="44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pracovná </a:t>
            </a:r>
            <a:r>
              <a:rPr lang="sk-SK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zmluva (s </a:t>
            </a:r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uvedením špecifikácie pracovnej náplne pre </a:t>
            </a:r>
            <a:r>
              <a:rPr lang="sk-SK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projekt/y) a </a:t>
            </a:r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platový návrh (vrátane dodatkov), dodatok k pracovnej zmluve v prípade zmeny druhu práce alebo zmeny pracovnej náplne týkajúce sa pracovnej činnosti na projekte, pričom pracovná zmluva, resp. jej prílohy obsahujú aj identifikáciu projektu, do ktorého je zamestnanec zapojený,</a:t>
            </a: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pracovný výkaz (zjednodušený pracovný výkaz príloha č. 6 alebo všeobecný pracovný výkaz príloha č. 7), </a:t>
            </a: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účtovný doklad k zaúčtovaniu miezd (zúčtovacia a výplatná listina resp. iný obdobný účtovný doklad), </a:t>
            </a: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mzdový list, resp. výplatnú pásku, </a:t>
            </a: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mesačný výkaz poistného a príspevkov do Sociálnej poisťovne,</a:t>
            </a: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výkaz preddavkov na poistné na verejné zdravotné poistenie,</a:t>
            </a: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prehľad o zrazených a odvedených preddavkoch na daň,</a:t>
            </a: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súhlas s poukazovaním mzdy na účet (príloha č. 8), ak je účet identifikovaný v zmluvnom vzťahu (napr. v pracovnej zmluve), prijímateľ nie je povinný predkladať súhlas s poukazovaním mzdy na účet, </a:t>
            </a: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súhlas dotknutej osoby so spracovaním osobných údajov (príloha č. 36),</a:t>
            </a: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sumarizačný hárok – personálne výdavky – platí pre organizácie okrem ŠRO (príloha č. 9), </a:t>
            </a:r>
          </a:p>
          <a:p>
            <a:pPr lvl="1" algn="just"/>
            <a:r>
              <a:rPr lang="sk-SK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prezenčná </a:t>
            </a:r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listina napr. zo školenia, z porady, pracovného stretnutia, konzultácií atď. (príloha č. 12) – ak relevantné, </a:t>
            </a: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zápis z porady, pracovného stretnutia, konzultácií atď. (ak relevantné),</a:t>
            </a: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spôsob výpočtu oprávnenej mzdy – napr. príloha č.  37, resp. 38 (ak relevantné), </a:t>
            </a:r>
            <a:endParaRPr lang="sk-SK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doklad o úhrade - bankový výpis (originál alebo kópia označená pečiatkou a podpisom štatutárneho orgánu prijímateľa) resp. iný doklad dokumentujúci reálnu úhradu - </a:t>
            </a:r>
            <a:r>
              <a:rPr lang="sk-SK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prijímateľ je povinný označiť na bankovom výpise úhradu oprávnenej mzdy zamestnancovi a úhradu odvodov vrátane dane z príjmov fyzických </a:t>
            </a:r>
            <a:r>
              <a:rPr lang="sk-SK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osôb.</a:t>
            </a:r>
            <a:endParaRPr lang="sk-SK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79747"/>
            <a:ext cx="8229600" cy="585171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Dokladovanie personálnych výdavkov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k-SK" b="1" i="1" dirty="0">
                <a:solidFill>
                  <a:schemeClr val="accent1">
                    <a:lumMod val="50000"/>
                  </a:schemeClr>
                </a:solidFill>
              </a:rPr>
              <a:t>Dohoda</a:t>
            </a:r>
          </a:p>
          <a:p>
            <a:pPr lvl="1"/>
            <a:r>
              <a:rPr lang="sk-SK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dohoda o vykonaní práce, resp. iná dohoda v zmysle Zákonníka práce, pričom dohoda, resp. jej prílohy obsahujú aj identifikáciu projektu, do ktorého je zamestnanec zapojený a opis pracovnej činnosti (t. j. náplň práce) relevantnej pre projekt,</a:t>
            </a:r>
          </a:p>
          <a:p>
            <a:pPr lvl="1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pracovný výkaz (všeobecný pracovný výkaz príloha č. 7),</a:t>
            </a:r>
          </a:p>
          <a:p>
            <a:pPr lvl="1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prezenčná listina napr. zo školenia, porady, pracovného stretnutia, konzultácií atď. (príloha č. 12) – ak relevantné, </a:t>
            </a:r>
          </a:p>
          <a:p>
            <a:pPr lvl="1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zápis z porady, z pracovného stretnutia, konzultácií atď. (ak relevantné),</a:t>
            </a:r>
          </a:p>
          <a:p>
            <a:pPr lvl="1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mzdový list, resp. výplatná páska, </a:t>
            </a:r>
          </a:p>
          <a:p>
            <a:pPr lvl="1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mesačný výkaz poistného a príspevkov do Sociálnej poisťovne,</a:t>
            </a:r>
          </a:p>
          <a:p>
            <a:pPr lvl="1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výkaz preddavkov na poistné na verejné zdravotné poistenie,</a:t>
            </a:r>
          </a:p>
          <a:p>
            <a:pPr lvl="1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prehľad o zrazených a odvedených preddavkoch na daň,</a:t>
            </a:r>
          </a:p>
          <a:p>
            <a:pPr lvl="1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spôsob výpočtu oprávnenej mzdy – napr. príloha č. 37, resp. 38 (ak relevantné), </a:t>
            </a:r>
          </a:p>
          <a:p>
            <a:pPr lvl="1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súhlas s poukazovaním mzdy na účet (príloha č. 8), ak je účet identifikovaný v zmluvnom vzťahu (napr. v dohode), prijímateľ nie je povinný predkladať súhlas s poukazovaním mzdy na účet,</a:t>
            </a:r>
          </a:p>
          <a:p>
            <a:pPr lvl="1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súhlas dotknutej osoby so spracovaním osobných údajov (príloha č. 36),</a:t>
            </a:r>
          </a:p>
          <a:p>
            <a:pPr lvl="1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sumarizačný hárok – personálne výdavky – platí pre organizácie okrem ŠRO (príloha č. 9),</a:t>
            </a:r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účtovný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doklad k zaúčtovaniu miezd (zúčtovacia a výplatná listina resp. iný obdobný účtovný doklad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</a:p>
          <a:p>
            <a:pPr lvl="1"/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doklad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 úhrade - bankový výpis (originál alebo kópia označená pečiatkou a podpisom štatutárneho orgánu prijímateľa), výdavkový pokladničný doklad (originál alebo kópia označená pečiatkou a podpisom štatutárneho orgánu prijímateľa), resp. iný doklad dokumentujúci reálnu úhradu - 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prijímateľ je povinný označiť na bankovom výpise úhradu oprávnenej mzdy zamestnancovi a úhradu odvodov vrátane dane z príjmov fyzických </a:t>
            </a: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osôb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k-SK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endParaRPr lang="sk-SK" sz="1800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750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Podpora koordinačných a implementačných kapacít regionálneho rozvoja miestnej samosprávy</a:t>
            </a:r>
          </a:p>
        </p:txBody>
      </p:sp>
      <p:sp>
        <p:nvSpPr>
          <p:cNvPr id="3" name="Obdĺžnik 2"/>
          <p:cNvSpPr/>
          <p:nvPr/>
        </p:nvSpPr>
        <p:spPr>
          <a:xfrm>
            <a:off x="232913" y="1266412"/>
            <a:ext cx="876595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ctr">
              <a:lnSpc>
                <a:spcPct val="150000"/>
              </a:lnSpc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</a:rPr>
              <a:t>Finančné riadenie </a:t>
            </a:r>
            <a:r>
              <a:rPr lang="pl-PL" sz="2000" b="1" i="1" dirty="0" smtClean="0">
                <a:solidFill>
                  <a:schemeClr val="accent1">
                    <a:lumMod val="50000"/>
                  </a:schemeClr>
                </a:solidFill>
              </a:rPr>
              <a:t>projektu</a:t>
            </a:r>
            <a:endParaRPr lang="pl-PL" sz="1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r>
              <a:rPr lang="sk-SK" sz="1400" b="1" dirty="0" smtClean="0">
                <a:solidFill>
                  <a:srgbClr val="1F497D"/>
                </a:solidFill>
              </a:rPr>
              <a:t>  </a:t>
            </a:r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Štandardizované projektové pozície pre odborný personál sú v nasledovnom členení: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Odborník – asistent </a:t>
            </a:r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(HM: 9</a:t>
            </a: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,- EUR / </a:t>
            </a:r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hodina)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Odborník – junior </a:t>
            </a:r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(</a:t>
            </a: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HM: 15,- EUR / hodina)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Odborník – senior </a:t>
            </a:r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(</a:t>
            </a: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HM: 25,- EUR / hodina)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Expert - č. 1  </a:t>
            </a:r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(</a:t>
            </a: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HM: 40,- EUR / hodina)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Expert - č. 2  </a:t>
            </a:r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(</a:t>
            </a: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HM: 40,- EUR / hodina</a:t>
            </a:r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sk-SK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Každá projektová pozícia musí spĺňať minimálne kvalifikačné kritériá definované v Usmernení č.5 a príslušné hodinové sadzby musia byť v súlade s Analýzou mzdovej politiky subjektu žiadateľa a partnerov (je potrebné, aby odzrkadľovala prax v odmeňovaní obdobných pozícií u daných subjektov)</a:t>
            </a:r>
            <a:endParaRPr lang="sk-SK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sk-SK" sz="1600" b="1" dirty="0">
              <a:solidFill>
                <a:srgbClr val="1F497D"/>
              </a:solidFill>
            </a:endParaRPr>
          </a:p>
          <a:p>
            <a:r>
              <a:rPr lang="sk-SK" sz="1400" b="1" dirty="0">
                <a:solidFill>
                  <a:srgbClr val="1F497D"/>
                </a:solidFill>
              </a:rPr>
              <a:t> </a:t>
            </a:r>
            <a:r>
              <a:rPr lang="sk-SK" sz="1400" b="1" dirty="0" smtClean="0">
                <a:solidFill>
                  <a:srgbClr val="1F497D"/>
                </a:solidFill>
              </a:rPr>
              <a:t>           </a:t>
            </a:r>
            <a:endParaRPr lang="sk-SK" sz="1400" b="1" dirty="0">
              <a:solidFill>
                <a:srgbClr val="1F497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1400" b="1" i="1" dirty="0">
              <a:solidFill>
                <a:srgbClr val="1F497D"/>
              </a:solidFill>
            </a:endParaRPr>
          </a:p>
          <a:p>
            <a:endParaRPr lang="sk-SK" sz="1400" b="1" i="1" dirty="0" smtClean="0">
              <a:solidFill>
                <a:srgbClr val="1F497D"/>
              </a:solidFill>
            </a:endParaRPr>
          </a:p>
          <a:p>
            <a:endParaRPr lang="sk-SK" sz="1400" b="1" i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pPr marL="342900" indent="-342900">
              <a:buAutoNum type="arabicPeriod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>
              <a:solidFill>
                <a:srgbClr val="1F497D"/>
              </a:solidFill>
            </a:endParaRPr>
          </a:p>
          <a:p>
            <a:r>
              <a:rPr lang="pl-PL" sz="1400" b="1" i="1" dirty="0" smtClean="0">
                <a:solidFill>
                  <a:srgbClr val="1F497D"/>
                </a:solidFill>
              </a:rPr>
              <a:t>      </a:t>
            </a:r>
          </a:p>
          <a:p>
            <a:endParaRPr lang="pl-PL" sz="14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87262" y="273201"/>
            <a:ext cx="762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cap="smal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sk-SK" sz="2400" b="1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eoprávnené výdavky </a:t>
            </a:r>
            <a:endParaRPr lang="en-US" sz="2400" b="1" i="1" cap="smal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383940"/>
            <a:ext cx="8750261" cy="3914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6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Neoprávnené výdavky </a:t>
            </a:r>
            <a:r>
              <a:rPr lang="sk-SK" sz="12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(čl.13 ods.4 nariadenia </a:t>
            </a:r>
            <a:r>
              <a:rPr lang="sk-SK" sz="1200" b="1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č.1304/2013</a:t>
            </a:r>
            <a:r>
              <a:rPr lang="sk-SK" sz="12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k-SK" sz="1200" b="1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čl.69 ods.3 </a:t>
            </a:r>
            <a:r>
              <a:rPr lang="sk-SK" sz="12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nariadenia </a:t>
            </a:r>
            <a:r>
              <a:rPr lang="sk-SK" sz="1200" b="1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č.1303/2013):</a:t>
            </a:r>
            <a:endParaRPr lang="sk-SK" sz="1200" b="1" i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1200" b="1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nákup infraštruktúry, nehnuteľností a pozemkov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úroky </a:t>
            </a:r>
            <a:r>
              <a:rPr lang="sk-SK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dlžných </a:t>
            </a:r>
            <a:r>
              <a:rPr lang="sk-SK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súm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daň z pridanej hodnoty (DPH) v prípade, že prijímateľ má nárok na jej odpočet na </a:t>
            </a:r>
            <a:r>
              <a:rPr lang="sk-SK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vstupe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sk-SK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ýdavky sankčného </a:t>
            </a:r>
            <a:r>
              <a:rPr lang="sk-SK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charakteru </a:t>
            </a:r>
            <a:r>
              <a:rPr lang="sk-SK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k-SK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pokuty, penále, vrátane zmluvných, výdavky na trovy konania a pod</a:t>
            </a:r>
            <a:r>
              <a:rPr lang="sk-SK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výdavky </a:t>
            </a:r>
            <a:r>
              <a:rPr lang="sk-SK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zrealizované v rozpore so záväznými právnymi predpismi EÚ a SR</a:t>
            </a:r>
            <a:endParaRPr lang="sk-SK" sz="12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endParaRPr lang="sk-SK" sz="1200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288" algn="just">
              <a:lnSpc>
                <a:spcPct val="300000"/>
              </a:lnSpc>
            </a:pPr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200" dirty="0">
              <a:solidFill>
                <a:prstClr val="black">
                  <a:tint val="75000"/>
                </a:prstClr>
              </a:solidFill>
            </a:endParaRPr>
          </a:p>
          <a:p>
            <a:pPr algn="just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Paušálna sadzba na ostatné výdavky projektu</a:t>
            </a:r>
            <a:endParaRPr lang="sk-SK" sz="1600" b="1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310538" y="2338247"/>
            <a:ext cx="4538835" cy="215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2400" b="1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Ďakujeme za pozornosť</a:t>
            </a:r>
          </a:p>
          <a:p>
            <a:pPr algn="just">
              <a:lnSpc>
                <a:spcPct val="115000"/>
              </a:lnSpc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ontakt:</a:t>
            </a:r>
            <a:endParaRPr lang="sk-SK" sz="1000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metodika.opevs@minv.sk</a:t>
            </a:r>
            <a:endParaRPr lang="sk-SK" sz="1000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opevs@minv.sk</a:t>
            </a:r>
            <a:endParaRPr lang="sk-SK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750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Podpora koordinačných a implementačných kapacít regionálneho rozvoja miestnej samosprávy</a:t>
            </a:r>
          </a:p>
        </p:txBody>
      </p:sp>
      <p:sp>
        <p:nvSpPr>
          <p:cNvPr id="3" name="Obdĺžnik 2"/>
          <p:cNvSpPr/>
          <p:nvPr/>
        </p:nvSpPr>
        <p:spPr>
          <a:xfrm>
            <a:off x="241537" y="1308340"/>
            <a:ext cx="8757335" cy="424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i="1" dirty="0" smtClean="0">
                <a:solidFill>
                  <a:schemeClr val="accent5">
                    <a:lumMod val="50000"/>
                  </a:schemeClr>
                </a:solidFill>
              </a:rPr>
              <a:t>Časový harmonogram </a:t>
            </a: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>
              <a:solidFill>
                <a:srgbClr val="1F497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Vyhlásenie výzvy:   20. decembra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Predpokladaná uzáverka výzvy: 31. marec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Hodnotiaci proces   (administratívne overovanie  + odborné hodnotenie projektov)  a vydanie rozhodnutia o schválení NFP :    apríl – jún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Predpokladaný termín kontrahovania projektov :  do konca júna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Spustenie samotnej implementácie projektov :  jún – júl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Doba realizácie projektov :   maximálne 30 mesiacov od začatia realizácie hlavnej aktivity </a:t>
            </a:r>
          </a:p>
          <a:p>
            <a:endParaRPr lang="pl-PL" sz="1400" b="1" i="1" dirty="0"/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750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Podpora koordinačných a implementačných kapacít regionálneho rozvoja miestnej samosprávy</a:t>
            </a:r>
          </a:p>
        </p:txBody>
      </p:sp>
      <p:sp>
        <p:nvSpPr>
          <p:cNvPr id="3" name="Obdĺžnik 2"/>
          <p:cNvSpPr/>
          <p:nvPr/>
        </p:nvSpPr>
        <p:spPr>
          <a:xfrm>
            <a:off x="241537" y="1308340"/>
            <a:ext cx="87573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2000" b="1" i="1" dirty="0" smtClean="0">
                <a:solidFill>
                  <a:schemeClr val="accent5">
                    <a:lumMod val="50000"/>
                  </a:schemeClr>
                </a:solidFill>
              </a:rPr>
              <a:t>Základné východiská prípravy Žiadosti o NFP</a:t>
            </a: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pPr marL="342900" indent="-342900">
              <a:buAutoNum type="arabicPeriod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Overenie funkčnosti prístupov žiadateľa do systému ITMS2014+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Projektové riadenie: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Kreovanie hlavnej aktivity projektu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Prerozdelenie projektových úloh medzi žiadateľom (hlavný partner) a partnermi </a:t>
            </a:r>
            <a:r>
              <a:rPr lang="pl-PL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projektu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Zabezpečenie dokumentov preukazujúcich splnenie podmienok poskytnutia </a:t>
            </a:r>
            <a:r>
              <a:rPr lang="pl-PL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príspevku</a:t>
            </a:r>
            <a:endParaRPr lang="pl-PL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Finančné riadenie projektu a vypracovanie </a:t>
            </a:r>
            <a:r>
              <a:rPr lang="pl-PL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rozpočtu </a:t>
            </a:r>
            <a:r>
              <a:rPr lang="pl-PL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projektu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Kompletizácia Žiadosti o NFP vrátane jej povinných príloh</a:t>
            </a:r>
          </a:p>
          <a:p>
            <a:pPr marL="342900" indent="-342900">
              <a:buAutoNum type="arabicPeriod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pPr marL="342900" indent="-342900">
              <a:buAutoNum type="arabicPeriod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>
              <a:solidFill>
                <a:srgbClr val="1F497D"/>
              </a:solidFill>
            </a:endParaRPr>
          </a:p>
          <a:p>
            <a:r>
              <a:rPr lang="pl-PL" sz="1400" b="1" i="1" dirty="0" smtClean="0">
                <a:solidFill>
                  <a:srgbClr val="1F497D"/>
                </a:solidFill>
              </a:rPr>
              <a:t>      </a:t>
            </a:r>
          </a:p>
          <a:p>
            <a:endParaRPr lang="pl-PL" sz="14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84421" y="290877"/>
            <a:ext cx="8753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Podpora koordinačných a implementačných kapacít regionálneho rozvoja miestnej samosprávy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26854" y="1159886"/>
            <a:ext cx="806823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Oprávnený žiadateľ (partner):</a:t>
            </a:r>
          </a:p>
          <a:p>
            <a:endParaRPr lang="sk-SK" sz="800" dirty="0" smtClean="0">
              <a:solidFill>
                <a:prstClr val="black"/>
              </a:solidFill>
            </a:endParaRPr>
          </a:p>
          <a:p>
            <a:pPr algn="just"/>
            <a:r>
              <a:rPr lang="sk-SK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Oprávnenými </a:t>
            </a:r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žiadateľmi (partneri) </a:t>
            </a:r>
            <a:r>
              <a:rPr lang="sk-SK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sú subjekty miestnej územnej samosprávy – </a:t>
            </a:r>
            <a:r>
              <a:rPr lang="sk-SK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mestá a obce </a:t>
            </a:r>
            <a:r>
              <a:rPr lang="sk-SK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právnické osoby  zriadené podľa zákona Slovenskej národnej rady č. 369/1990 Zbierky o obecnom </a:t>
            </a:r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zriadení. </a:t>
            </a:r>
          </a:p>
          <a:p>
            <a:pPr algn="just"/>
            <a:endParaRPr lang="sk-SK" dirty="0" smtClean="0">
              <a:solidFill>
                <a:prstClr val="black"/>
              </a:solidFill>
            </a:endParaRPr>
          </a:p>
          <a:p>
            <a:pPr algn="just"/>
            <a:r>
              <a:rPr lang="sk-SK" sz="1400" b="1" i="1" dirty="0" smtClean="0">
                <a:solidFill>
                  <a:prstClr val="black"/>
                </a:solidFill>
              </a:rPr>
              <a:t>Podmienka:</a:t>
            </a:r>
          </a:p>
          <a:p>
            <a:pPr marL="285750" indent="-285750" algn="just">
              <a:buFontTx/>
              <a:buChar char="-"/>
            </a:pPr>
            <a:r>
              <a:rPr lang="sk-SK" sz="1400" b="1" i="1" dirty="0" smtClean="0">
                <a:solidFill>
                  <a:prstClr val="black"/>
                </a:solidFill>
              </a:rPr>
              <a:t>žiadateľ je územne </a:t>
            </a:r>
            <a:r>
              <a:rPr lang="sk-SK" sz="1400" b="1" i="1" dirty="0">
                <a:solidFill>
                  <a:prstClr val="black"/>
                </a:solidFill>
              </a:rPr>
              <a:t>včlenený do najmenej rozvinutého okresu podľa zoznamu najmenej rozvinutých okresov </a:t>
            </a:r>
            <a:r>
              <a:rPr lang="pl-PL" sz="1400" i="1" dirty="0" smtClean="0">
                <a:solidFill>
                  <a:prstClr val="black"/>
                </a:solidFill>
              </a:rPr>
              <a:t>podľa </a:t>
            </a:r>
            <a:r>
              <a:rPr lang="pl-PL" sz="1400" i="1" dirty="0">
                <a:solidFill>
                  <a:prstClr val="black"/>
                </a:solidFill>
              </a:rPr>
              <a:t>zákona č. 336/2015 </a:t>
            </a:r>
            <a:r>
              <a:rPr lang="pl-PL" sz="1400" i="1" dirty="0" smtClean="0">
                <a:solidFill>
                  <a:prstClr val="black"/>
                </a:solidFill>
              </a:rPr>
              <a:t>Z.z. </a:t>
            </a:r>
            <a:r>
              <a:rPr lang="sk-SK" sz="1400" b="1" i="1" dirty="0" smtClean="0">
                <a:solidFill>
                  <a:prstClr val="black"/>
                </a:solidFill>
              </a:rPr>
              <a:t>a </a:t>
            </a:r>
            <a:r>
              <a:rPr lang="sk-SK" sz="1400" b="1" i="1" dirty="0">
                <a:solidFill>
                  <a:prstClr val="black"/>
                </a:solidFill>
              </a:rPr>
              <a:t>je určený </a:t>
            </a:r>
            <a:r>
              <a:rPr lang="sk-SK" sz="1400" b="1" i="1" dirty="0" smtClean="0">
                <a:solidFill>
                  <a:prstClr val="black"/>
                </a:solidFill>
              </a:rPr>
              <a:t>výborom NRO</a:t>
            </a:r>
            <a:r>
              <a:rPr lang="sk-SK" sz="1400" i="1" dirty="0" smtClean="0">
                <a:solidFill>
                  <a:prstClr val="black"/>
                </a:solidFill>
              </a:rPr>
              <a:t>,</a:t>
            </a:r>
            <a:endParaRPr lang="sk-SK" sz="1400" b="1" i="1" dirty="0" smtClean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sk-SK" sz="1400" b="1" i="1" dirty="0">
                <a:solidFill>
                  <a:prstClr val="black"/>
                </a:solidFill>
              </a:rPr>
              <a:t>ž</a:t>
            </a:r>
            <a:r>
              <a:rPr lang="sk-SK" sz="1400" b="1" i="1" dirty="0" smtClean="0">
                <a:solidFill>
                  <a:prstClr val="black"/>
                </a:solidFill>
              </a:rPr>
              <a:t>iadateľ je </a:t>
            </a:r>
            <a:r>
              <a:rPr lang="sk-SK" sz="1400" b="1" i="1" dirty="0">
                <a:solidFill>
                  <a:prstClr val="black"/>
                </a:solidFill>
              </a:rPr>
              <a:t>mesto Prievidza ako sídlo okresu Prievidza </a:t>
            </a:r>
            <a:r>
              <a:rPr lang="sk-SK" sz="1400" i="1" dirty="0">
                <a:solidFill>
                  <a:prstClr val="black"/>
                </a:solidFill>
              </a:rPr>
              <a:t>v Trenčianskom kraji v súlade s § 9 odsek 3 zákona č. 221/1996 Z. </a:t>
            </a:r>
            <a:r>
              <a:rPr lang="sk-SK" sz="1400" i="1" dirty="0" smtClean="0">
                <a:solidFill>
                  <a:prstClr val="black"/>
                </a:solidFill>
              </a:rPr>
              <a:t>z v nadväznosti na </a:t>
            </a:r>
            <a:r>
              <a:rPr lang="pt-BR" sz="1400" i="1" dirty="0" smtClean="0">
                <a:solidFill>
                  <a:prstClr val="black"/>
                </a:solidFill>
              </a:rPr>
              <a:t>uzneseni</a:t>
            </a:r>
            <a:r>
              <a:rPr lang="sk-SK" sz="1400" i="1" dirty="0" smtClean="0">
                <a:solidFill>
                  <a:prstClr val="black"/>
                </a:solidFill>
              </a:rPr>
              <a:t>e</a:t>
            </a:r>
            <a:r>
              <a:rPr lang="pt-BR" sz="1400" i="1" dirty="0" smtClean="0">
                <a:solidFill>
                  <a:prstClr val="black"/>
                </a:solidFill>
              </a:rPr>
              <a:t> </a:t>
            </a:r>
            <a:r>
              <a:rPr lang="pt-BR" sz="1400" i="1" dirty="0">
                <a:solidFill>
                  <a:prstClr val="black"/>
                </a:solidFill>
              </a:rPr>
              <a:t>vlády SR č. 580/2018 </a:t>
            </a:r>
            <a:r>
              <a:rPr lang="sk-SK" sz="1400" i="1" dirty="0" smtClean="0">
                <a:solidFill>
                  <a:prstClr val="black"/>
                </a:solidFill>
              </a:rPr>
              <a:t>a </a:t>
            </a:r>
            <a:r>
              <a:rPr lang="pt-BR" sz="1400" i="1" dirty="0" smtClean="0">
                <a:solidFill>
                  <a:prstClr val="black"/>
                </a:solidFill>
              </a:rPr>
              <a:t>uznesen</a:t>
            </a:r>
            <a:r>
              <a:rPr lang="sk-SK" sz="1400" i="1" dirty="0" err="1" smtClean="0">
                <a:solidFill>
                  <a:prstClr val="black"/>
                </a:solidFill>
              </a:rPr>
              <a:t>ie</a:t>
            </a:r>
            <a:r>
              <a:rPr lang="pt-BR" sz="1400" i="1" dirty="0" smtClean="0">
                <a:solidFill>
                  <a:prstClr val="black"/>
                </a:solidFill>
              </a:rPr>
              <a:t> </a:t>
            </a:r>
            <a:r>
              <a:rPr lang="pt-BR" sz="1400" i="1" dirty="0">
                <a:solidFill>
                  <a:prstClr val="black"/>
                </a:solidFill>
              </a:rPr>
              <a:t>vlády SR č. </a:t>
            </a:r>
            <a:r>
              <a:rPr lang="pt-BR" sz="1400" i="1" dirty="0" smtClean="0">
                <a:solidFill>
                  <a:prstClr val="black"/>
                </a:solidFill>
              </a:rPr>
              <a:t>336/2019</a:t>
            </a:r>
            <a:r>
              <a:rPr lang="sk-SK" sz="1400" i="1" dirty="0" smtClean="0">
                <a:solidFill>
                  <a:prstClr val="black"/>
                </a:solidFill>
              </a:rPr>
              <a:t>.</a:t>
            </a:r>
          </a:p>
          <a:p>
            <a:endParaRPr lang="sk-SK" dirty="0" smtClean="0">
              <a:solidFill>
                <a:prstClr val="black"/>
              </a:solidFill>
            </a:endParaRPr>
          </a:p>
          <a:p>
            <a:r>
              <a:rPr lang="sk-SK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Výška príspevku:</a:t>
            </a:r>
            <a:endParaRPr lang="sk-SK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k-SK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Maximálna výška príspevku – celkový oprávnený výdavok:  </a:t>
            </a:r>
          </a:p>
          <a:p>
            <a:r>
              <a:rPr lang="sk-SK" b="1" i="1" dirty="0">
                <a:solidFill>
                  <a:schemeClr val="tx2">
                    <a:lumMod val="50000"/>
                  </a:schemeClr>
                </a:solidFill>
              </a:rPr>
              <a:t>500 000,00 EUR</a:t>
            </a:r>
          </a:p>
          <a:p>
            <a:endParaRPr lang="sk-SK" sz="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Minimálna </a:t>
            </a:r>
            <a:r>
              <a:rPr lang="sk-SK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výška príspevku – celkový oprávnený výdavok:  </a:t>
            </a:r>
          </a:p>
          <a:p>
            <a:r>
              <a:rPr lang="sk-SK" b="1" i="1" dirty="0" smtClean="0">
                <a:solidFill>
                  <a:schemeClr val="tx2">
                    <a:lumMod val="50000"/>
                  </a:schemeClr>
                </a:solidFill>
              </a:rPr>
              <a:t>200 </a:t>
            </a:r>
            <a:r>
              <a:rPr lang="sk-SK" b="1" i="1" dirty="0">
                <a:solidFill>
                  <a:schemeClr val="tx2">
                    <a:lumMod val="50000"/>
                  </a:schemeClr>
                </a:solidFill>
              </a:rPr>
              <a:t>000,00 EUR</a:t>
            </a:r>
          </a:p>
          <a:p>
            <a:endParaRPr lang="sk-SK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95477" y="1245786"/>
            <a:ext cx="80682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Oprávnené aktivity </a:t>
            </a:r>
            <a:endParaRPr lang="sk-SK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95477" y="1791137"/>
            <a:ext cx="800548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200" i="1" dirty="0" smtClean="0">
                <a:solidFill>
                  <a:srgbClr val="44546A"/>
                </a:solidFill>
              </a:rPr>
              <a:t>„Opatrenia </a:t>
            </a:r>
            <a:r>
              <a:rPr lang="sk-SK" sz="1200" i="1" dirty="0">
                <a:solidFill>
                  <a:srgbClr val="44546A"/>
                </a:solidFill>
              </a:rPr>
              <a:t>zamerané na tvorbu analýz, vstupov do reformných politík, hodnotenie dopadov politík a legislatívy, projektové riadenie reformných procesov, programové rozpočtovanie, monitorovanie, hodnotenie efektivity procesov, systémov, programov a politík; analýza súčasného stavu VS na získanie východiskových informácií pre ďalšie reformné politiky, hodnotenie dopadov zmeny legislatívy na procesy, systémy a politiky podľa špecifikácie  rozsahu činností a </a:t>
            </a:r>
            <a:r>
              <a:rPr lang="sk-SK" sz="1200" i="1" dirty="0" smtClean="0">
                <a:solidFill>
                  <a:srgbClr val="44546A"/>
                </a:solidFill>
              </a:rPr>
              <a:t>výstupov“, </a:t>
            </a:r>
            <a:r>
              <a:rPr lang="sk-SK" sz="1200" b="1" i="1" dirty="0" smtClean="0">
                <a:solidFill>
                  <a:prstClr val="black"/>
                </a:solidFill>
              </a:rPr>
              <a:t>konkrétne</a:t>
            </a:r>
            <a:r>
              <a:rPr lang="sk-SK" sz="1200" i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sk-SK" sz="1400" dirty="0" smtClean="0">
                <a:solidFill>
                  <a:prstClr val="black"/>
                </a:solidFill>
              </a:rPr>
              <a:t> </a:t>
            </a:r>
            <a:endParaRPr lang="sk-SK" sz="1400" dirty="0">
              <a:solidFill>
                <a:prstClr val="black"/>
              </a:solidFill>
            </a:endParaRPr>
          </a:p>
          <a:p>
            <a:r>
              <a:rPr lang="sk-SK" sz="1400" b="1" i="1" dirty="0">
                <a:solidFill>
                  <a:prstClr val="black"/>
                </a:solidFill>
              </a:rPr>
              <a:t>podpora pracovných pozícií v rámci implementačnej jednotky zameraných na  manažérske činnosti v oblasti regionálneho rozvoja a miestneho územného rozvoja v </a:t>
            </a:r>
            <a:r>
              <a:rPr lang="sk-SK" sz="1400" b="1" i="1" dirty="0"/>
              <a:t>kľúčových oblastiach</a:t>
            </a:r>
            <a:r>
              <a:rPr lang="sk-SK" sz="1400" b="1" i="1" dirty="0" smtClean="0">
                <a:solidFill>
                  <a:prstClr val="black"/>
                </a:solidFill>
              </a:rPr>
              <a:t>:</a:t>
            </a:r>
          </a:p>
          <a:p>
            <a:endParaRPr lang="sk-SK" sz="1400" dirty="0">
              <a:solidFill>
                <a:prstClr val="black"/>
              </a:solidFill>
            </a:endParaRP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</a:rPr>
              <a:t>realizácia </a:t>
            </a:r>
            <a:r>
              <a:rPr lang="sk-SK" sz="1400" dirty="0">
                <a:solidFill>
                  <a:prstClr val="black"/>
                </a:solidFill>
              </a:rPr>
              <a:t>opatrení vedúcich k naplneniu iniciatív  Európskej komisie (</a:t>
            </a:r>
            <a:r>
              <a:rPr lang="sk-SK" sz="1400" dirty="0" err="1">
                <a:solidFill>
                  <a:prstClr val="black"/>
                </a:solidFill>
              </a:rPr>
              <a:t>catching</a:t>
            </a:r>
            <a:r>
              <a:rPr lang="sk-SK" sz="1400" dirty="0">
                <a:solidFill>
                  <a:prstClr val="black"/>
                </a:solidFill>
              </a:rPr>
              <a:t> </a:t>
            </a:r>
            <a:r>
              <a:rPr lang="sk-SK" sz="1400" dirty="0" err="1">
                <a:solidFill>
                  <a:prstClr val="black"/>
                </a:solidFill>
              </a:rPr>
              <a:t>up</a:t>
            </a:r>
            <a:r>
              <a:rPr lang="sk-SK" sz="1400" dirty="0">
                <a:solidFill>
                  <a:prstClr val="black"/>
                </a:solidFill>
              </a:rPr>
              <a:t>, uhoľné regióny a pod.) alebo špecifických priorít v menej rozvinutých regiónoch SR (napr. akčné plány NRO</a:t>
            </a:r>
            <a:r>
              <a:rPr lang="sk-SK" sz="1400" dirty="0" smtClean="0">
                <a:solidFill>
                  <a:prstClr val="black"/>
                </a:solidFill>
              </a:rPr>
              <a:t>),</a:t>
            </a:r>
            <a:endParaRPr lang="sk-SK" sz="1400" dirty="0">
              <a:solidFill>
                <a:prstClr val="black"/>
              </a:solidFill>
            </a:endParaRP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</a:rPr>
              <a:t>realizácia </a:t>
            </a:r>
            <a:r>
              <a:rPr lang="sk-SK" sz="1400" dirty="0">
                <a:solidFill>
                  <a:prstClr val="black"/>
                </a:solidFill>
              </a:rPr>
              <a:t>a </a:t>
            </a:r>
            <a:r>
              <a:rPr lang="sk-SK" sz="1400" dirty="0" smtClean="0">
                <a:solidFill>
                  <a:prstClr val="black"/>
                </a:solidFill>
              </a:rPr>
              <a:t>podpora </a:t>
            </a:r>
            <a:r>
              <a:rPr lang="sk-SK" sz="1400" dirty="0">
                <a:solidFill>
                  <a:prstClr val="black"/>
                </a:solidFill>
              </a:rPr>
              <a:t>rozvojovej investičnej činnosti na úrovni oprávneného územia okresu s účelom vytvoriť v rámci politiky súdržnosti v období 2021 – 2027 zodpovedajúce strategické a koncepčné rámce </a:t>
            </a:r>
            <a:r>
              <a:rPr lang="sk-SK" sz="1400" dirty="0" smtClean="0">
                <a:solidFill>
                  <a:prstClr val="black"/>
                </a:solidFill>
              </a:rPr>
              <a:t>územia,</a:t>
            </a:r>
            <a:endParaRPr lang="sk-SK" sz="1400" dirty="0">
              <a:solidFill>
                <a:prstClr val="black"/>
              </a:solidFill>
            </a:endParaRP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</a:rPr>
              <a:t>realizácia </a:t>
            </a:r>
            <a:r>
              <a:rPr lang="sk-SK" sz="1400" dirty="0">
                <a:solidFill>
                  <a:prstClr val="black"/>
                </a:solidFill>
              </a:rPr>
              <a:t>opatrení smerujúcich k optimalizácii verejných politík v oblastiach úsekov výkonu originálnych alebo prenesených kompetencií miestnej územnej samosprávy a s dôrazom na podporu medzi-obecnej </a:t>
            </a:r>
            <a:r>
              <a:rPr lang="sk-SK" sz="1400" dirty="0" smtClean="0">
                <a:solidFill>
                  <a:prstClr val="black"/>
                </a:solidFill>
              </a:rPr>
              <a:t>spolupráce.</a:t>
            </a:r>
            <a:endParaRPr lang="sk-SK" sz="1400" dirty="0">
              <a:solidFill>
                <a:prstClr val="black"/>
              </a:solidFill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184421" y="290877"/>
            <a:ext cx="8753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Podpora koordinačných a implementačných kapacít regionálneho rozvoja miestnej samosprávy</a:t>
            </a:r>
          </a:p>
        </p:txBody>
      </p:sp>
    </p:spTree>
    <p:extLst>
      <p:ext uri="{BB962C8B-B14F-4D97-AF65-F5344CB8AC3E}">
        <p14:creationId xmlns:p14="http://schemas.microsoft.com/office/powerpoint/2010/main" val="41426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750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Podpora koordinačných a implementačných kapacít regionálneho rozvoja miestnej samosprávy</a:t>
            </a:r>
          </a:p>
        </p:txBody>
      </p:sp>
      <p:sp>
        <p:nvSpPr>
          <p:cNvPr id="3" name="Obdĺžnik 2"/>
          <p:cNvSpPr/>
          <p:nvPr/>
        </p:nvSpPr>
        <p:spPr>
          <a:xfrm>
            <a:off x="232913" y="1266412"/>
            <a:ext cx="876595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i="1" dirty="0" smtClean="0">
                <a:solidFill>
                  <a:schemeClr val="accent5">
                    <a:lumMod val="50000"/>
                  </a:schemeClr>
                </a:solidFill>
              </a:rPr>
              <a:t>Kreovanie hlavnej aktivity projektu + definoavnie úloh partnerov v projekte</a:t>
            </a:r>
          </a:p>
          <a:p>
            <a:endParaRPr lang="pl-PL" sz="1400" b="1" i="1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i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Špecifikovanie </a:t>
            </a:r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konkrétnych projektových činností a popis spôsobu ich realizácie 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tvorba a aktualizácia strategických a koncepčných dokumentov územia okresu (primárne programov hospodárskeho a  sociálneho rozvoja)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návrh a rozpracovanie projektových zámerov a projektov (vrátane zdrojov EŠIF)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rozpracovanie navrhovaných projektových zámerov vyplývajúcich z rozvojových iniciatív Európskej komisie alebo špecifických priorít rozvoja na úrovni SR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komunikácia s </a:t>
            </a:r>
            <a:r>
              <a:rPr lang="sk-SK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donormi</a:t>
            </a:r>
            <a:r>
              <a:rPr lang="sk-SK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potenciálnymi partnermi, príprava nových projektov a podpora pri implementácii existujúcich </a:t>
            </a:r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projektov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podpora zosúlaďovania aktivít miest a obcí na území okresu súvisiacich s vykonávaním vlastných ako aj prenesených kompetencií za účelom rozvoja medzi obecnej spolupráce</a:t>
            </a:r>
            <a:endParaRPr lang="sk-SK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pPr marL="342900" indent="-342900">
              <a:buAutoNum type="arabicPeriod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>
              <a:solidFill>
                <a:srgbClr val="1F497D"/>
              </a:solidFill>
            </a:endParaRPr>
          </a:p>
          <a:p>
            <a:r>
              <a:rPr lang="pl-PL" sz="1400" b="1" i="1" dirty="0" smtClean="0">
                <a:solidFill>
                  <a:srgbClr val="1F497D"/>
                </a:solidFill>
              </a:rPr>
              <a:t>      </a:t>
            </a:r>
          </a:p>
          <a:p>
            <a:endParaRPr lang="pl-PL" sz="14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750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Podpora koordinačných a implementačných kapacít regionálneho rozvoja miestnej samosprávy</a:t>
            </a:r>
          </a:p>
        </p:txBody>
      </p:sp>
      <p:sp>
        <p:nvSpPr>
          <p:cNvPr id="3" name="Obdĺžnik 2"/>
          <p:cNvSpPr/>
          <p:nvPr/>
        </p:nvSpPr>
        <p:spPr>
          <a:xfrm>
            <a:off x="232913" y="1266412"/>
            <a:ext cx="876595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l-PL" sz="2000" b="1" i="1" dirty="0" smtClean="0">
                <a:solidFill>
                  <a:schemeClr val="accent5">
                    <a:lumMod val="50000"/>
                  </a:schemeClr>
                </a:solidFill>
              </a:rPr>
              <a:t>Prerozdelenie </a:t>
            </a:r>
            <a:r>
              <a:rPr lang="pl-PL" sz="2000" b="1" i="1" dirty="0">
                <a:solidFill>
                  <a:schemeClr val="accent5">
                    <a:lumMod val="50000"/>
                  </a:schemeClr>
                </a:solidFill>
              </a:rPr>
              <a:t>projektových úloh medzi žiadateľom (hlavný partner) a partnermi projektu</a:t>
            </a: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definovanie počtu perosnálnych kapacít na úrovni jednotlivých partnerov projektu (min 2 pracovné pozície  u žiadateľa a min 1 pracovná pozícia u každého z partnerov)</a:t>
            </a:r>
          </a:p>
          <a:p>
            <a:endParaRPr lang="pl-PL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definovanie pracovnej náplne jednotlivých pracovných pozícií projektu vo vzťahu k zadefinovanému cieľu a kľúčovým činnostiam projektu</a:t>
            </a:r>
          </a:p>
          <a:p>
            <a:endParaRPr lang="pl-PL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zatvorenie </a:t>
            </a:r>
            <a:r>
              <a:rPr lang="sk-SK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Zmluvy o partnerstve v súlade s prílohou </a:t>
            </a:r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č.9 Výzvy </a:t>
            </a:r>
            <a:r>
              <a:rPr lang="sk-SK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medzi hlavným partnerom a jednotlivými partnermi podľa záverov uznesenia príslušného Výboru  </a:t>
            </a:r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NRO, resp</a:t>
            </a:r>
            <a:r>
              <a:rPr lang="sk-SK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podľa prílohy č.8 Výzvy Memorandum </a:t>
            </a:r>
            <a:r>
              <a:rPr lang="sk-SK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spolupráci uzatvoreným zo strany ÚPPVII pre aktivity v okrese </a:t>
            </a:r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Prievidza (žiadateľ je povinný uzatvoriť Zmluvu o partnerstve minimálne s jedným partnerom)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pPr marL="342900" indent="-342900">
              <a:buAutoNum type="arabicPeriod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>
              <a:solidFill>
                <a:srgbClr val="1F497D"/>
              </a:solidFill>
            </a:endParaRPr>
          </a:p>
          <a:p>
            <a:r>
              <a:rPr lang="pl-PL" sz="1400" b="1" i="1" dirty="0" smtClean="0">
                <a:solidFill>
                  <a:srgbClr val="1F497D"/>
                </a:solidFill>
              </a:rPr>
              <a:t>      </a:t>
            </a:r>
          </a:p>
          <a:p>
            <a:endParaRPr lang="pl-PL" sz="14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750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Podpora koordinačných a implementačných kapacít regionálneho rozvoja miestnej samosprávy</a:t>
            </a:r>
          </a:p>
        </p:txBody>
      </p:sp>
      <p:sp>
        <p:nvSpPr>
          <p:cNvPr id="3" name="Obdĺžnik 2"/>
          <p:cNvSpPr/>
          <p:nvPr/>
        </p:nvSpPr>
        <p:spPr>
          <a:xfrm>
            <a:off x="232913" y="1266412"/>
            <a:ext cx="876595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ctr"/>
            <a:r>
              <a:rPr lang="pl-PL" sz="2000" b="1" i="1" dirty="0">
                <a:solidFill>
                  <a:schemeClr val="accent5">
                    <a:lumMod val="50000"/>
                  </a:schemeClr>
                </a:solidFill>
              </a:rPr>
              <a:t>Zabezpečenie dokumentov preukazujúcich splnenie podmienok poskytnutia príspevku</a:t>
            </a: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Predloženie dokumentov súvisiacich s určením subjektu žiadateľa a partnerov: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Predloženie rozhodnutia alebo uznesenia, na ktorom sa v súlade s § 5, odsek 9, zákona č. 336/2015 Z. z. uzniesol výbor najmenej rozvinutého okresu, v rámci ktorého je určený konkrétny jeden subjekt žiadateľa (mesto alebo obec) ako aj partneri projektu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prípade okresu Prievidza, žiadateľ predloží Memorandum o spolupráci uzatvoreným zo strany ÚPPVII pre aktivity v okrese Prievidza, v ktorom sú zároveň určení aj partneri projektu</a:t>
            </a:r>
          </a:p>
          <a:p>
            <a:pPr lvl="1"/>
            <a:endParaRPr lang="sk-SK" sz="14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Žiadateľ predloží uzatvorené zmluvy o partnerstve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Predloženie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uznesenia zastupiteľstva (výpis z uznesenia) o schválení programu rozvoja obce a príslušnej územnoplánovacej dokumentácie  - samostatne pre hlavného partnera a samostatne pre jednotlivých partnerov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Predloženie </a:t>
            </a:r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uznesenia zastupiteľstva (výpis z uznesenia) o schválení výšky požadovaných finančných prostriedkov -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samostatne </a:t>
            </a:r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 hlavného partnera a samostatne pre jednotlivých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Predloženie rozpočtu projektu (bližšie v časti Finančné riadenie)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400" b="1" i="1" dirty="0" smtClean="0">
              <a:solidFill>
                <a:srgbClr val="1F497D"/>
              </a:solidFill>
            </a:endParaRPr>
          </a:p>
          <a:p>
            <a:endParaRPr lang="sk-SK" sz="1400" b="1" i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pPr marL="342900" indent="-342900">
              <a:buAutoNum type="arabicPeriod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>
              <a:solidFill>
                <a:srgbClr val="1F497D"/>
              </a:solidFill>
            </a:endParaRPr>
          </a:p>
          <a:p>
            <a:r>
              <a:rPr lang="pl-PL" sz="1400" b="1" i="1" dirty="0" smtClean="0">
                <a:solidFill>
                  <a:srgbClr val="1F497D"/>
                </a:solidFill>
              </a:rPr>
              <a:t>      </a:t>
            </a:r>
          </a:p>
          <a:p>
            <a:endParaRPr lang="pl-PL" sz="14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750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Podpora koordinačných a implementačných kapacít regionálneho rozvoja miestnej samosprávy</a:t>
            </a:r>
          </a:p>
        </p:txBody>
      </p:sp>
      <p:sp>
        <p:nvSpPr>
          <p:cNvPr id="3" name="Obdĺžnik 2"/>
          <p:cNvSpPr/>
          <p:nvPr/>
        </p:nvSpPr>
        <p:spPr>
          <a:xfrm>
            <a:off x="232913" y="1266412"/>
            <a:ext cx="876595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ctr"/>
            <a:r>
              <a:rPr lang="pl-PL" sz="2000" b="1" i="1" dirty="0" smtClean="0">
                <a:solidFill>
                  <a:schemeClr val="accent5">
                    <a:lumMod val="50000"/>
                  </a:schemeClr>
                </a:solidFill>
              </a:rPr>
              <a:t>Projektové riadenie – merateľné ukazovatele</a:t>
            </a:r>
            <a:endParaRPr lang="pl-PL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Povinný merateľný ukazovateľ </a:t>
            </a:r>
            <a:r>
              <a:rPr lang="sk-S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endParaRPr lang="sk-SK" sz="14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P0913 Počet zamestnancov VS vykonávajúcich analytické činnosti alebo manažérske činnosti v prospech zavádzania inovačných a reformných opatrení vo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</a:t>
            </a:r>
          </a:p>
          <a:p>
            <a:pPr lvl="1"/>
            <a:r>
              <a:rPr lang="sk-SK" sz="1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Spôsob plnenia: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subjekt žiadateľa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vytvorené minimálne </a:t>
            </a:r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zamestnanecké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pozície (prepočet na FTE za 18 mesiacov)</a:t>
            </a:r>
            <a:endParaRPr lang="sk-SK" sz="1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subjekt partnera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vytvorené minimálne </a:t>
            </a:r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zamestnaneckú pozíciu (každý subjekt partnera samostatne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endParaRPr lang="sk-SK" sz="1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Povinne voliteľné ukazovatele </a:t>
            </a:r>
            <a:r>
              <a:rPr lang="sk-SK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P0587 Počet zrealizovaných hodnotení, analýz a štúdií  </a:t>
            </a:r>
          </a:p>
          <a:p>
            <a:pPr lvl="1"/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P0178 Počet koncepčných, analytických a metodických materiálov </a:t>
            </a:r>
            <a:endParaRPr lang="sk-SK" sz="14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sk-SK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Spôsob plnenia: </a:t>
            </a:r>
          </a:p>
          <a:p>
            <a:pPr lvl="1"/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Počet </a:t>
            </a:r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ucelených výstupov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projektu musí zodpovedať </a:t>
            </a:r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minimálne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počtu podporených zamestnaneckých </a:t>
            </a:r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pozícií na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projekte, </a:t>
            </a:r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ktoré sú vykázané v rámci merateľného ukazovateľa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P0913 a to samostatne za subjekt </a:t>
            </a:r>
            <a:r>
              <a:rPr lang="sk-SK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žiadateľa </a:t>
            </a:r>
            <a:r>
              <a:rPr lang="sk-SK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samostatne za každého partnera. Vo vzťahu k jednotlivým subjektom projektu sa posudzuje kumulatívna hodnota povinne voliteľných ukazovateľov </a:t>
            </a:r>
            <a:endParaRPr lang="sk-SK" sz="1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400" b="1" dirty="0" smtClean="0">
                <a:solidFill>
                  <a:srgbClr val="1F497D"/>
                </a:solidFill>
              </a:rPr>
              <a:t> </a:t>
            </a:r>
          </a:p>
          <a:p>
            <a:r>
              <a:rPr lang="sk-SK" sz="1400" b="1" dirty="0">
                <a:solidFill>
                  <a:srgbClr val="1F497D"/>
                </a:solidFill>
              </a:rPr>
              <a:t> </a:t>
            </a:r>
            <a:r>
              <a:rPr lang="sk-SK" sz="1400" b="1" dirty="0" smtClean="0">
                <a:solidFill>
                  <a:srgbClr val="1F497D"/>
                </a:solidFill>
              </a:rPr>
              <a:t>           </a:t>
            </a:r>
            <a:endParaRPr lang="sk-SK" sz="1400" b="1" dirty="0">
              <a:solidFill>
                <a:srgbClr val="1F497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1400" b="1" i="1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400" b="1" i="1" dirty="0" smtClean="0">
              <a:solidFill>
                <a:srgbClr val="1F497D"/>
              </a:solidFill>
            </a:endParaRPr>
          </a:p>
          <a:p>
            <a:endParaRPr lang="sk-SK" sz="1400" b="1" i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pPr marL="342900" indent="-342900">
              <a:buAutoNum type="arabicPeriod"/>
            </a:pPr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 smtClean="0">
              <a:solidFill>
                <a:srgbClr val="1F497D"/>
              </a:solidFill>
            </a:endParaRPr>
          </a:p>
          <a:p>
            <a:endParaRPr lang="pl-PL" sz="1400" b="1" i="1" dirty="0">
              <a:solidFill>
                <a:srgbClr val="1F497D"/>
              </a:solidFill>
            </a:endParaRPr>
          </a:p>
          <a:p>
            <a:r>
              <a:rPr lang="pl-PL" sz="1400" b="1" i="1" dirty="0" smtClean="0">
                <a:solidFill>
                  <a:srgbClr val="1F497D"/>
                </a:solidFill>
              </a:rPr>
              <a:t>      </a:t>
            </a:r>
          </a:p>
          <a:p>
            <a:endParaRPr lang="pl-PL" sz="14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988</Words>
  <Application>Microsoft Office PowerPoint</Application>
  <PresentationFormat>Prezentácia na obrazovke (4:3)</PresentationFormat>
  <Paragraphs>394</Paragraphs>
  <Slides>18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7</vt:i4>
      </vt:variant>
      <vt:variant>
        <vt:lpstr>Nadpisy snímok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Verdana</vt:lpstr>
      <vt:lpstr>Wingdings</vt:lpstr>
      <vt:lpstr>Motív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Personálne výdavky</vt:lpstr>
      <vt:lpstr>Personálne výdavky</vt:lpstr>
      <vt:lpstr>Personálne výdavky</vt:lpstr>
      <vt:lpstr>Dokladovanie personálnych výdavkov</vt:lpstr>
      <vt:lpstr>Dokladovanie personálnych výdavkov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2020-02-06T15:39:20Z</dcterms:created>
  <dcterms:modified xsi:type="dcterms:W3CDTF">2020-02-06T15:39:29Z</dcterms:modified>
</cp:coreProperties>
</file>